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438DC-2439-4449-A595-582011B1D6A7}" v="14" dt="2024-04-01T19:07:22.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072480-10DA-4FB4-BEAE-2A1DEA90F248}" type="datetimeFigureOut">
              <a:rPr lang="tr-TR" smtClean="0"/>
              <a:t>1.04.2024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metin, grafik, tasarım, kırpıntı çizim içeren bir resim&#10;&#10;Açıklama otomatik olarak oluşturuldu">
            <a:extLst>
              <a:ext uri="{FF2B5EF4-FFF2-40B4-BE49-F238E27FC236}">
                <a16:creationId xmlns:a16="http://schemas.microsoft.com/office/drawing/2014/main" id="{664C0E01-D6E4-8D15-D666-3E0A3F7EE56C}"/>
              </a:ext>
            </a:extLst>
          </p:cNvPr>
          <p:cNvPicPr>
            <a:picLocks noChangeAspect="1"/>
          </p:cNvPicPr>
          <p:nvPr/>
        </p:nvPicPr>
        <p:blipFill>
          <a:blip r:embed="rId2"/>
          <a:stretch>
            <a:fillRect/>
          </a:stretch>
        </p:blipFill>
        <p:spPr>
          <a:xfrm>
            <a:off x="1922918" y="643467"/>
            <a:ext cx="8346164"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9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31A26C02-EE74-1851-E2B4-468A108DA6DA}"/>
              </a:ext>
            </a:extLst>
          </p:cNvPr>
          <p:cNvPicPr>
            <a:picLocks noChangeAspect="1"/>
          </p:cNvPicPr>
          <p:nvPr/>
        </p:nvPicPr>
        <p:blipFill rotWithShape="1">
          <a:blip r:embed="rId2"/>
          <a:srcRect l="1201" r="7790"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7"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9"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 name="Metin kutusu 1">
            <a:extLst>
              <a:ext uri="{FF2B5EF4-FFF2-40B4-BE49-F238E27FC236}">
                <a16:creationId xmlns:a16="http://schemas.microsoft.com/office/drawing/2014/main" id="{1F682D57-286C-C129-CA5D-7CF8E61FFBA1}"/>
              </a:ext>
            </a:extLst>
          </p:cNvPr>
          <p:cNvSpPr txBox="1"/>
          <p:nvPr/>
        </p:nvSpPr>
        <p:spPr>
          <a:xfrm>
            <a:off x="6718191" y="1636151"/>
            <a:ext cx="4425482" cy="32767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err="1">
                <a:solidFill>
                  <a:schemeClr val="tx1">
                    <a:alpha val="80000"/>
                  </a:schemeClr>
                </a:solidFill>
              </a:rPr>
              <a:t>Yapay</a:t>
            </a:r>
            <a:r>
              <a:rPr lang="en-US" dirty="0">
                <a:solidFill>
                  <a:schemeClr val="tx1">
                    <a:alpha val="80000"/>
                  </a:schemeClr>
                </a:solidFill>
              </a:rPr>
              <a:t> </a:t>
            </a:r>
            <a:r>
              <a:rPr lang="en-US" err="1">
                <a:solidFill>
                  <a:schemeClr val="tx1">
                    <a:alpha val="80000"/>
                  </a:schemeClr>
                </a:solidFill>
              </a:rPr>
              <a:t>Zekanın</a:t>
            </a:r>
            <a:r>
              <a:rPr lang="en-US" dirty="0">
                <a:solidFill>
                  <a:schemeClr val="tx1">
                    <a:alpha val="80000"/>
                  </a:schemeClr>
                </a:solidFill>
              </a:rPr>
              <a:t> </a:t>
            </a:r>
            <a:r>
              <a:rPr lang="en-US" err="1">
                <a:solidFill>
                  <a:schemeClr val="tx1">
                    <a:alpha val="80000"/>
                  </a:schemeClr>
                </a:solidFill>
              </a:rPr>
              <a:t>Trafikle</a:t>
            </a:r>
            <a:r>
              <a:rPr lang="en-US" dirty="0">
                <a:solidFill>
                  <a:schemeClr val="tx1">
                    <a:alpha val="80000"/>
                  </a:schemeClr>
                </a:solidFill>
              </a:rPr>
              <a:t> </a:t>
            </a:r>
            <a:r>
              <a:rPr lang="en-US" err="1">
                <a:solidFill>
                  <a:schemeClr val="tx1">
                    <a:alpha val="80000"/>
                  </a:schemeClr>
                </a:solidFill>
              </a:rPr>
              <a:t>Mücadeledeki</a:t>
            </a:r>
            <a:r>
              <a:rPr lang="en-US" dirty="0">
                <a:solidFill>
                  <a:schemeClr val="tx1">
                    <a:alpha val="80000"/>
                  </a:schemeClr>
                </a:solidFill>
              </a:rPr>
              <a:t> </a:t>
            </a:r>
            <a:r>
              <a:rPr lang="en-US" err="1">
                <a:solidFill>
                  <a:schemeClr val="tx1">
                    <a:alpha val="80000"/>
                  </a:schemeClr>
                </a:solidFill>
              </a:rPr>
              <a:t>Rolü</a:t>
            </a:r>
            <a:r>
              <a:rPr lang="en-US" dirty="0">
                <a:solidFill>
                  <a:schemeClr val="tx1">
                    <a:alpha val="80000"/>
                  </a:schemeClr>
                </a:solidFill>
              </a:rPr>
              <a:t>: </a:t>
            </a:r>
            <a:r>
              <a:rPr lang="en-US" err="1">
                <a:solidFill>
                  <a:schemeClr val="tx1">
                    <a:alpha val="80000"/>
                  </a:schemeClr>
                </a:solidFill>
              </a:rPr>
              <a:t>Yapay</a:t>
            </a:r>
            <a:r>
              <a:rPr lang="en-US" dirty="0">
                <a:solidFill>
                  <a:schemeClr val="tx1">
                    <a:alpha val="80000"/>
                  </a:schemeClr>
                </a:solidFill>
              </a:rPr>
              <a:t> </a:t>
            </a:r>
            <a:r>
              <a:rPr lang="en-US" err="1">
                <a:solidFill>
                  <a:schemeClr val="tx1">
                    <a:alpha val="80000"/>
                  </a:schemeClr>
                </a:solidFill>
              </a:rPr>
              <a:t>zeka</a:t>
            </a:r>
            <a:r>
              <a:rPr lang="en-US" dirty="0">
                <a:solidFill>
                  <a:schemeClr val="tx1">
                    <a:alpha val="80000"/>
                  </a:schemeClr>
                </a:solidFill>
              </a:rPr>
              <a:t>, </a:t>
            </a:r>
            <a:r>
              <a:rPr lang="en-US" err="1">
                <a:solidFill>
                  <a:schemeClr val="tx1">
                    <a:alpha val="80000"/>
                  </a:schemeClr>
                </a:solidFill>
              </a:rPr>
              <a:t>büyük</a:t>
            </a:r>
            <a:r>
              <a:rPr lang="en-US" dirty="0">
                <a:solidFill>
                  <a:schemeClr val="tx1">
                    <a:alpha val="80000"/>
                  </a:schemeClr>
                </a:solidFill>
              </a:rPr>
              <a:t> </a:t>
            </a:r>
            <a:r>
              <a:rPr lang="en-US" err="1">
                <a:solidFill>
                  <a:schemeClr val="tx1">
                    <a:alpha val="80000"/>
                  </a:schemeClr>
                </a:solidFill>
              </a:rPr>
              <a:t>veri</a:t>
            </a:r>
            <a:r>
              <a:rPr lang="en-US" dirty="0">
                <a:solidFill>
                  <a:schemeClr val="tx1">
                    <a:alpha val="80000"/>
                  </a:schemeClr>
                </a:solidFill>
              </a:rPr>
              <a:t> </a:t>
            </a:r>
            <a:r>
              <a:rPr lang="en-US" err="1">
                <a:solidFill>
                  <a:schemeClr val="tx1">
                    <a:alpha val="80000"/>
                  </a:schemeClr>
                </a:solidFill>
              </a:rPr>
              <a:t>analizi</a:t>
            </a:r>
            <a:r>
              <a:rPr lang="en-US" dirty="0">
                <a:solidFill>
                  <a:schemeClr val="tx1">
                    <a:alpha val="80000"/>
                  </a:schemeClr>
                </a:solidFill>
              </a:rPr>
              <a:t> </a:t>
            </a:r>
            <a:r>
              <a:rPr lang="en-US" err="1">
                <a:solidFill>
                  <a:schemeClr val="tx1">
                    <a:alpha val="80000"/>
                  </a:schemeClr>
                </a:solidFill>
              </a:rPr>
              <a:t>ve</a:t>
            </a:r>
            <a:r>
              <a:rPr lang="en-US" dirty="0">
                <a:solidFill>
                  <a:schemeClr val="tx1">
                    <a:alpha val="80000"/>
                  </a:schemeClr>
                </a:solidFill>
              </a:rPr>
              <a:t> </a:t>
            </a:r>
            <a:r>
              <a:rPr lang="en-US" err="1">
                <a:solidFill>
                  <a:schemeClr val="tx1">
                    <a:alpha val="80000"/>
                  </a:schemeClr>
                </a:solidFill>
              </a:rPr>
              <a:t>derin</a:t>
            </a:r>
            <a:r>
              <a:rPr lang="en-US" dirty="0">
                <a:solidFill>
                  <a:schemeClr val="tx1">
                    <a:alpha val="80000"/>
                  </a:schemeClr>
                </a:solidFill>
              </a:rPr>
              <a:t> </a:t>
            </a:r>
            <a:r>
              <a:rPr lang="en-US" err="1">
                <a:solidFill>
                  <a:schemeClr val="tx1">
                    <a:alpha val="80000"/>
                  </a:schemeClr>
                </a:solidFill>
              </a:rPr>
              <a:t>öğrenme</a:t>
            </a:r>
            <a:r>
              <a:rPr lang="en-US" dirty="0">
                <a:solidFill>
                  <a:schemeClr val="tx1">
                    <a:alpha val="80000"/>
                  </a:schemeClr>
                </a:solidFill>
              </a:rPr>
              <a:t> </a:t>
            </a:r>
            <a:r>
              <a:rPr lang="en-US" err="1">
                <a:solidFill>
                  <a:schemeClr val="tx1">
                    <a:alpha val="80000"/>
                  </a:schemeClr>
                </a:solidFill>
              </a:rPr>
              <a:t>gibi</a:t>
            </a:r>
            <a:r>
              <a:rPr lang="en-US" dirty="0">
                <a:solidFill>
                  <a:schemeClr val="tx1">
                    <a:alpha val="80000"/>
                  </a:schemeClr>
                </a:solidFill>
              </a:rPr>
              <a:t> </a:t>
            </a:r>
            <a:r>
              <a:rPr lang="en-US" err="1">
                <a:solidFill>
                  <a:schemeClr val="tx1">
                    <a:alpha val="80000"/>
                  </a:schemeClr>
                </a:solidFill>
              </a:rPr>
              <a:t>teknolojilerle</a:t>
            </a:r>
            <a:r>
              <a:rPr lang="en-US" dirty="0">
                <a:solidFill>
                  <a:schemeClr val="tx1">
                    <a:alpha val="80000"/>
                  </a:schemeClr>
                </a:solidFill>
              </a:rPr>
              <a:t> </a:t>
            </a:r>
            <a:r>
              <a:rPr lang="en-US" err="1">
                <a:solidFill>
                  <a:schemeClr val="tx1">
                    <a:alpha val="80000"/>
                  </a:schemeClr>
                </a:solidFill>
              </a:rPr>
              <a:t>entegre</a:t>
            </a:r>
            <a:r>
              <a:rPr lang="en-US" dirty="0">
                <a:solidFill>
                  <a:schemeClr val="tx1">
                    <a:alpha val="80000"/>
                  </a:schemeClr>
                </a:solidFill>
              </a:rPr>
              <a:t> </a:t>
            </a:r>
            <a:r>
              <a:rPr lang="en-US" err="1">
                <a:solidFill>
                  <a:schemeClr val="tx1">
                    <a:alpha val="80000"/>
                  </a:schemeClr>
                </a:solidFill>
              </a:rPr>
              <a:t>edilerek</a:t>
            </a:r>
            <a:r>
              <a:rPr lang="en-US" dirty="0">
                <a:solidFill>
                  <a:schemeClr val="tx1">
                    <a:alpha val="80000"/>
                  </a:schemeClr>
                </a:solidFill>
              </a:rPr>
              <a:t>, </a:t>
            </a:r>
            <a:r>
              <a:rPr lang="en-US" err="1">
                <a:solidFill>
                  <a:schemeClr val="tx1">
                    <a:alpha val="80000"/>
                  </a:schemeClr>
                </a:solidFill>
              </a:rPr>
              <a:t>şehirlerin</a:t>
            </a:r>
            <a:r>
              <a:rPr lang="en-US" dirty="0">
                <a:solidFill>
                  <a:schemeClr val="tx1">
                    <a:alpha val="80000"/>
                  </a:schemeClr>
                </a:solidFill>
              </a:rPr>
              <a:t> </a:t>
            </a:r>
            <a:r>
              <a:rPr lang="en-US" err="1">
                <a:solidFill>
                  <a:schemeClr val="tx1">
                    <a:alpha val="80000"/>
                  </a:schemeClr>
                </a:solidFill>
              </a:rPr>
              <a:t>trafik</a:t>
            </a:r>
            <a:r>
              <a:rPr lang="en-US" dirty="0">
                <a:solidFill>
                  <a:schemeClr val="tx1">
                    <a:alpha val="80000"/>
                  </a:schemeClr>
                </a:solidFill>
              </a:rPr>
              <a:t> </a:t>
            </a:r>
            <a:r>
              <a:rPr lang="en-US" err="1">
                <a:solidFill>
                  <a:schemeClr val="tx1">
                    <a:alpha val="80000"/>
                  </a:schemeClr>
                </a:solidFill>
              </a:rPr>
              <a:t>akışını</a:t>
            </a:r>
            <a:r>
              <a:rPr lang="en-US" dirty="0">
                <a:solidFill>
                  <a:schemeClr val="tx1">
                    <a:alpha val="80000"/>
                  </a:schemeClr>
                </a:solidFill>
              </a:rPr>
              <a:t> optimize </a:t>
            </a:r>
            <a:r>
              <a:rPr lang="en-US" err="1">
                <a:solidFill>
                  <a:schemeClr val="tx1">
                    <a:alpha val="80000"/>
                  </a:schemeClr>
                </a:solidFill>
              </a:rPr>
              <a:t>etme</a:t>
            </a:r>
            <a:r>
              <a:rPr lang="en-US" dirty="0">
                <a:solidFill>
                  <a:schemeClr val="tx1">
                    <a:alpha val="80000"/>
                  </a:schemeClr>
                </a:solidFill>
              </a:rPr>
              <a:t>, </a:t>
            </a:r>
            <a:r>
              <a:rPr lang="en-US" err="1">
                <a:solidFill>
                  <a:schemeClr val="tx1">
                    <a:alpha val="80000"/>
                  </a:schemeClr>
                </a:solidFill>
              </a:rPr>
              <a:t>sürücülere</a:t>
            </a:r>
            <a:r>
              <a:rPr lang="en-US" dirty="0">
                <a:solidFill>
                  <a:schemeClr val="tx1">
                    <a:alpha val="80000"/>
                  </a:schemeClr>
                </a:solidFill>
              </a:rPr>
              <a:t> </a:t>
            </a:r>
            <a:r>
              <a:rPr lang="en-US" err="1">
                <a:solidFill>
                  <a:schemeClr val="tx1">
                    <a:alpha val="80000"/>
                  </a:schemeClr>
                </a:solidFill>
              </a:rPr>
              <a:t>rehberlik</a:t>
            </a:r>
            <a:r>
              <a:rPr lang="en-US" dirty="0">
                <a:solidFill>
                  <a:schemeClr val="tx1">
                    <a:alpha val="80000"/>
                  </a:schemeClr>
                </a:solidFill>
              </a:rPr>
              <a:t> </a:t>
            </a:r>
            <a:r>
              <a:rPr lang="en-US" err="1">
                <a:solidFill>
                  <a:schemeClr val="tx1">
                    <a:alpha val="80000"/>
                  </a:schemeClr>
                </a:solidFill>
              </a:rPr>
              <a:t>etme</a:t>
            </a:r>
            <a:r>
              <a:rPr lang="en-US" dirty="0">
                <a:solidFill>
                  <a:schemeClr val="tx1">
                    <a:alpha val="80000"/>
                  </a:schemeClr>
                </a:solidFill>
              </a:rPr>
              <a:t> </a:t>
            </a:r>
            <a:r>
              <a:rPr lang="en-US" err="1">
                <a:solidFill>
                  <a:schemeClr val="tx1">
                    <a:alpha val="80000"/>
                  </a:schemeClr>
                </a:solidFill>
              </a:rPr>
              <a:t>ve</a:t>
            </a:r>
            <a:r>
              <a:rPr lang="en-US" dirty="0">
                <a:solidFill>
                  <a:schemeClr val="tx1">
                    <a:alpha val="80000"/>
                  </a:schemeClr>
                </a:solidFill>
              </a:rPr>
              <a:t> </a:t>
            </a:r>
            <a:r>
              <a:rPr lang="en-US" err="1">
                <a:solidFill>
                  <a:schemeClr val="tx1">
                    <a:alpha val="80000"/>
                  </a:schemeClr>
                </a:solidFill>
              </a:rPr>
              <a:t>trafik</a:t>
            </a:r>
            <a:r>
              <a:rPr lang="en-US" dirty="0">
                <a:solidFill>
                  <a:schemeClr val="tx1">
                    <a:alpha val="80000"/>
                  </a:schemeClr>
                </a:solidFill>
              </a:rPr>
              <a:t> </a:t>
            </a:r>
            <a:r>
              <a:rPr lang="en-US" err="1">
                <a:solidFill>
                  <a:schemeClr val="tx1">
                    <a:alpha val="80000"/>
                  </a:schemeClr>
                </a:solidFill>
              </a:rPr>
              <a:t>sıkışıklığını</a:t>
            </a:r>
            <a:r>
              <a:rPr lang="en-US" dirty="0">
                <a:solidFill>
                  <a:schemeClr val="tx1">
                    <a:alpha val="80000"/>
                  </a:schemeClr>
                </a:solidFill>
              </a:rPr>
              <a:t> </a:t>
            </a:r>
            <a:r>
              <a:rPr lang="en-US" err="1">
                <a:solidFill>
                  <a:schemeClr val="tx1">
                    <a:alpha val="80000"/>
                  </a:schemeClr>
                </a:solidFill>
              </a:rPr>
              <a:t>azaltma</a:t>
            </a:r>
            <a:r>
              <a:rPr lang="en-US" dirty="0">
                <a:solidFill>
                  <a:schemeClr val="tx1">
                    <a:alpha val="80000"/>
                  </a:schemeClr>
                </a:solidFill>
              </a:rPr>
              <a:t> </a:t>
            </a:r>
            <a:r>
              <a:rPr lang="en-US" err="1">
                <a:solidFill>
                  <a:schemeClr val="tx1">
                    <a:alpha val="80000"/>
                  </a:schemeClr>
                </a:solidFill>
              </a:rPr>
              <a:t>potansiyeli</a:t>
            </a:r>
            <a:r>
              <a:rPr lang="en-US" dirty="0">
                <a:solidFill>
                  <a:schemeClr val="tx1">
                    <a:alpha val="80000"/>
                  </a:schemeClr>
                </a:solidFill>
              </a:rPr>
              <a:t> </a:t>
            </a:r>
            <a:r>
              <a:rPr lang="en-US" err="1">
                <a:solidFill>
                  <a:schemeClr val="tx1">
                    <a:alpha val="80000"/>
                  </a:schemeClr>
                </a:solidFill>
              </a:rPr>
              <a:t>sunar</a:t>
            </a:r>
            <a:r>
              <a:rPr lang="en-US" dirty="0">
                <a:solidFill>
                  <a:schemeClr val="tx1">
                    <a:alpha val="80000"/>
                  </a:schemeClr>
                </a:solidFill>
              </a:rPr>
              <a:t>. IBM </a:t>
            </a:r>
            <a:r>
              <a:rPr lang="en-US" err="1">
                <a:solidFill>
                  <a:schemeClr val="tx1">
                    <a:alpha val="80000"/>
                  </a:schemeClr>
                </a:solidFill>
              </a:rPr>
              <a:t>tarafından</a:t>
            </a:r>
            <a:r>
              <a:rPr lang="en-US" dirty="0">
                <a:solidFill>
                  <a:schemeClr val="tx1">
                    <a:alpha val="80000"/>
                  </a:schemeClr>
                </a:solidFill>
              </a:rPr>
              <a:t> </a:t>
            </a:r>
            <a:r>
              <a:rPr lang="en-US" err="1">
                <a:solidFill>
                  <a:schemeClr val="tx1">
                    <a:alpha val="80000"/>
                  </a:schemeClr>
                </a:solidFill>
              </a:rPr>
              <a:t>geliştirilen</a:t>
            </a:r>
            <a:r>
              <a:rPr lang="en-US" dirty="0">
                <a:solidFill>
                  <a:schemeClr val="tx1">
                    <a:alpha val="80000"/>
                  </a:schemeClr>
                </a:solidFill>
              </a:rPr>
              <a:t> "Traffic Prediction Tool" </a:t>
            </a:r>
            <a:r>
              <a:rPr lang="en-US" err="1">
                <a:solidFill>
                  <a:schemeClr val="tx1">
                    <a:alpha val="80000"/>
                  </a:schemeClr>
                </a:solidFill>
              </a:rPr>
              <a:t>gibi</a:t>
            </a:r>
            <a:r>
              <a:rPr lang="en-US" dirty="0">
                <a:solidFill>
                  <a:schemeClr val="tx1">
                    <a:alpha val="80000"/>
                  </a:schemeClr>
                </a:solidFill>
              </a:rPr>
              <a:t> </a:t>
            </a:r>
            <a:r>
              <a:rPr lang="en-US" err="1">
                <a:solidFill>
                  <a:schemeClr val="tx1">
                    <a:alpha val="80000"/>
                  </a:schemeClr>
                </a:solidFill>
              </a:rPr>
              <a:t>sistemler</a:t>
            </a:r>
            <a:r>
              <a:rPr lang="en-US" dirty="0">
                <a:solidFill>
                  <a:schemeClr val="tx1">
                    <a:alpha val="80000"/>
                  </a:schemeClr>
                </a:solidFill>
              </a:rPr>
              <a:t>, </a:t>
            </a:r>
            <a:r>
              <a:rPr lang="en-US" err="1">
                <a:solidFill>
                  <a:schemeClr val="tx1">
                    <a:alpha val="80000"/>
                  </a:schemeClr>
                </a:solidFill>
              </a:rPr>
              <a:t>anlık</a:t>
            </a:r>
            <a:r>
              <a:rPr lang="en-US" dirty="0">
                <a:solidFill>
                  <a:schemeClr val="tx1">
                    <a:alpha val="80000"/>
                  </a:schemeClr>
                </a:solidFill>
              </a:rPr>
              <a:t> </a:t>
            </a:r>
            <a:r>
              <a:rPr lang="en-US" err="1">
                <a:solidFill>
                  <a:schemeClr val="tx1">
                    <a:alpha val="80000"/>
                  </a:schemeClr>
                </a:solidFill>
              </a:rPr>
              <a:t>trafik</a:t>
            </a:r>
            <a:r>
              <a:rPr lang="en-US" dirty="0">
                <a:solidFill>
                  <a:schemeClr val="tx1">
                    <a:alpha val="80000"/>
                  </a:schemeClr>
                </a:solidFill>
              </a:rPr>
              <a:t> </a:t>
            </a:r>
            <a:r>
              <a:rPr lang="en-US" err="1">
                <a:solidFill>
                  <a:schemeClr val="tx1">
                    <a:alpha val="80000"/>
                  </a:schemeClr>
                </a:solidFill>
              </a:rPr>
              <a:t>verilerini</a:t>
            </a:r>
            <a:r>
              <a:rPr lang="en-US" dirty="0">
                <a:solidFill>
                  <a:schemeClr val="tx1">
                    <a:alpha val="80000"/>
                  </a:schemeClr>
                </a:solidFill>
              </a:rPr>
              <a:t> </a:t>
            </a:r>
            <a:r>
              <a:rPr lang="en-US" err="1">
                <a:solidFill>
                  <a:schemeClr val="tx1">
                    <a:alpha val="80000"/>
                  </a:schemeClr>
                </a:solidFill>
              </a:rPr>
              <a:t>analiz</a:t>
            </a:r>
            <a:r>
              <a:rPr lang="en-US" dirty="0">
                <a:solidFill>
                  <a:schemeClr val="tx1">
                    <a:alpha val="80000"/>
                  </a:schemeClr>
                </a:solidFill>
              </a:rPr>
              <a:t> </a:t>
            </a:r>
            <a:r>
              <a:rPr lang="en-US" err="1">
                <a:solidFill>
                  <a:schemeClr val="tx1">
                    <a:alpha val="80000"/>
                  </a:schemeClr>
                </a:solidFill>
              </a:rPr>
              <a:t>ederek</a:t>
            </a:r>
            <a:r>
              <a:rPr lang="en-US" dirty="0">
                <a:solidFill>
                  <a:schemeClr val="tx1">
                    <a:alpha val="80000"/>
                  </a:schemeClr>
                </a:solidFill>
              </a:rPr>
              <a:t> </a:t>
            </a:r>
            <a:r>
              <a:rPr lang="en-US" err="1">
                <a:solidFill>
                  <a:schemeClr val="tx1">
                    <a:alpha val="80000"/>
                  </a:schemeClr>
                </a:solidFill>
              </a:rPr>
              <a:t>trafik</a:t>
            </a:r>
            <a:r>
              <a:rPr lang="en-US" dirty="0">
                <a:solidFill>
                  <a:schemeClr val="tx1">
                    <a:alpha val="80000"/>
                  </a:schemeClr>
                </a:solidFill>
              </a:rPr>
              <a:t> </a:t>
            </a:r>
            <a:r>
              <a:rPr lang="en-US" err="1">
                <a:solidFill>
                  <a:schemeClr val="tx1">
                    <a:alpha val="80000"/>
                  </a:schemeClr>
                </a:solidFill>
              </a:rPr>
              <a:t>durumunu</a:t>
            </a:r>
            <a:r>
              <a:rPr lang="en-US" dirty="0">
                <a:solidFill>
                  <a:schemeClr val="tx1">
                    <a:alpha val="80000"/>
                  </a:schemeClr>
                </a:solidFill>
              </a:rPr>
              <a:t> </a:t>
            </a:r>
            <a:r>
              <a:rPr lang="en-US" err="1">
                <a:solidFill>
                  <a:schemeClr val="tx1">
                    <a:alpha val="80000"/>
                  </a:schemeClr>
                </a:solidFill>
              </a:rPr>
              <a:t>öngörebilmekte</a:t>
            </a:r>
            <a:r>
              <a:rPr lang="en-US" dirty="0">
                <a:solidFill>
                  <a:schemeClr val="tx1">
                    <a:alpha val="80000"/>
                  </a:schemeClr>
                </a:solidFill>
              </a:rPr>
              <a:t> </a:t>
            </a:r>
            <a:r>
              <a:rPr lang="en-US" err="1">
                <a:solidFill>
                  <a:schemeClr val="tx1">
                    <a:alpha val="80000"/>
                  </a:schemeClr>
                </a:solidFill>
              </a:rPr>
              <a:t>ve</a:t>
            </a:r>
            <a:r>
              <a:rPr lang="en-US" dirty="0">
                <a:solidFill>
                  <a:schemeClr val="tx1">
                    <a:alpha val="80000"/>
                  </a:schemeClr>
                </a:solidFill>
              </a:rPr>
              <a:t> buna </a:t>
            </a:r>
            <a:r>
              <a:rPr lang="en-US" err="1">
                <a:solidFill>
                  <a:schemeClr val="tx1">
                    <a:alpha val="80000"/>
                  </a:schemeClr>
                </a:solidFill>
              </a:rPr>
              <a:t>göre</a:t>
            </a:r>
            <a:r>
              <a:rPr lang="en-US" dirty="0">
                <a:solidFill>
                  <a:schemeClr val="tx1">
                    <a:alpha val="80000"/>
                  </a:schemeClr>
                </a:solidFill>
              </a:rPr>
              <a:t> </a:t>
            </a:r>
            <a:r>
              <a:rPr lang="en-US" err="1">
                <a:solidFill>
                  <a:schemeClr val="tx1">
                    <a:alpha val="80000"/>
                  </a:schemeClr>
                </a:solidFill>
              </a:rPr>
              <a:t>yönlendirmelerde</a:t>
            </a:r>
            <a:r>
              <a:rPr lang="en-US" dirty="0">
                <a:solidFill>
                  <a:schemeClr val="tx1">
                    <a:alpha val="80000"/>
                  </a:schemeClr>
                </a:solidFill>
              </a:rPr>
              <a:t> </a:t>
            </a:r>
            <a:r>
              <a:rPr lang="en-US" err="1">
                <a:solidFill>
                  <a:schemeClr val="tx1">
                    <a:alpha val="80000"/>
                  </a:schemeClr>
                </a:solidFill>
              </a:rPr>
              <a:t>bulunabilmektedir</a:t>
            </a:r>
            <a:r>
              <a:rPr lang="en-US" dirty="0">
                <a:solidFill>
                  <a:schemeClr val="tx1">
                    <a:alpha val="80000"/>
                  </a:schemeClr>
                </a:solidFill>
              </a:rPr>
              <a:t>.</a:t>
            </a:r>
          </a:p>
          <a:p>
            <a:pPr indent="-228600">
              <a:lnSpc>
                <a:spcPct val="90000"/>
              </a:lnSpc>
              <a:spcAft>
                <a:spcPts val="600"/>
              </a:spcAft>
              <a:buFont typeface="Arial" panose="020B0604020202020204" pitchFamily="34" charset="0"/>
              <a:buChar char="•"/>
            </a:pPr>
            <a:endParaRPr lang="en-US" sz="1700">
              <a:solidFill>
                <a:schemeClr val="tx1">
                  <a:alpha val="80000"/>
                </a:schemeClr>
              </a:solidFill>
            </a:endParaRPr>
          </a:p>
        </p:txBody>
      </p:sp>
      <p:sp>
        <p:nvSpPr>
          <p:cNvPr id="2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33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taşıt, araç, kara taşıtı, sahne, bina içeren bir resim&#10;&#10;Açıklama otomatik olarak oluşturuldu">
            <a:extLst>
              <a:ext uri="{FF2B5EF4-FFF2-40B4-BE49-F238E27FC236}">
                <a16:creationId xmlns:a16="http://schemas.microsoft.com/office/drawing/2014/main" id="{A2B6FF0F-973C-5DFB-3D4A-E28D0D7E77A3}"/>
              </a:ext>
            </a:extLst>
          </p:cNvPr>
          <p:cNvPicPr>
            <a:picLocks noChangeAspect="1"/>
          </p:cNvPicPr>
          <p:nvPr/>
        </p:nvPicPr>
        <p:blipFill rotWithShape="1">
          <a:blip r:embed="rId2"/>
          <a:srcRect t="18923" b="10154"/>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tin kutusu 2">
            <a:extLst>
              <a:ext uri="{FF2B5EF4-FFF2-40B4-BE49-F238E27FC236}">
                <a16:creationId xmlns:a16="http://schemas.microsoft.com/office/drawing/2014/main" id="{EC08EFF2-775F-EECF-1D33-025D4078E0BA}"/>
              </a:ext>
            </a:extLst>
          </p:cNvPr>
          <p:cNvSpPr txBox="1"/>
          <p:nvPr/>
        </p:nvSpPr>
        <p:spPr>
          <a:xfrm>
            <a:off x="7531610" y="2434201"/>
            <a:ext cx="382218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Akıllı Sinyalizasyon ve Trafik Işıkları: Yapay zeka, trafik ışıklarını yönetmek ve sinyalizasyon sistemlerini optimize etmek için kullanılabilmektedir. Örneğin, bir şehirdeki trafik yoğunluğu ve talepleri analiz ederek sinyal sürelerini dinamik olarak ayarlayan sistemler, trafik akışını daha etkili bir şekilde düzenleyebilmektedir.</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233368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0A04F536-79C5-2B84-6A08-6AF23D7BFA7B}"/>
              </a:ext>
            </a:extLst>
          </p:cNvPr>
          <p:cNvSpPr txBox="1"/>
          <p:nvPr/>
        </p:nvSpPr>
        <p:spPr>
          <a:xfrm>
            <a:off x="838200" y="2333297"/>
            <a:ext cx="4619621"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Örnek Uygulamalar: Singapur'da bulunan "Virtual Singapore" projesi, şehirdeki trafik ve altyapıyı sanal bir harita üzerinde canlandırarak, yapay zeka tabanlı analizlerle trafik yönetimini optimize etmektedir. Bu proje, şehir planlaması ve trafik akışının iyileştirilmesi konularında gerçek zamanlı veri sağlama kapasitesine sahiptir.</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2" name="Resim 1" descr="hava taşıtı, metin içeren bir resim&#10;&#10;Açıklama otomatik olarak oluşturuldu">
            <a:extLst>
              <a:ext uri="{FF2B5EF4-FFF2-40B4-BE49-F238E27FC236}">
                <a16:creationId xmlns:a16="http://schemas.microsoft.com/office/drawing/2014/main" id="{D0239087-F2FD-0733-2C34-AA92036F6F47}"/>
              </a:ext>
            </a:extLst>
          </p:cNvPr>
          <p:cNvPicPr>
            <a:picLocks noChangeAspect="1"/>
          </p:cNvPicPr>
          <p:nvPr/>
        </p:nvPicPr>
        <p:blipFill rotWithShape="1">
          <a:blip r:embed="rId2"/>
          <a:srcRect l="5980" r="707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857227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bina, araba, Metropolitan bölgesi, taşıt, araç içeren bir resim&#10;&#10;Açıklama otomatik olarak oluşturuldu">
            <a:extLst>
              <a:ext uri="{FF2B5EF4-FFF2-40B4-BE49-F238E27FC236}">
                <a16:creationId xmlns:a16="http://schemas.microsoft.com/office/drawing/2014/main" id="{10427414-3951-74F6-E111-9D7BFA0F5AE1}"/>
              </a:ext>
            </a:extLst>
          </p:cNvPr>
          <p:cNvPicPr>
            <a:picLocks noChangeAspect="1"/>
          </p:cNvPicPr>
          <p:nvPr/>
        </p:nvPicPr>
        <p:blipFill rotWithShape="1">
          <a:blip r:embed="rId2"/>
          <a:srcRect l="9953" r="860"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etin kutusu 2">
            <a:extLst>
              <a:ext uri="{FF2B5EF4-FFF2-40B4-BE49-F238E27FC236}">
                <a16:creationId xmlns:a16="http://schemas.microsoft.com/office/drawing/2014/main" id="{934348B1-33A8-9CCF-3722-DDEBADEEC507}"/>
              </a:ext>
            </a:extLst>
          </p:cNvPr>
          <p:cNvSpPr txBox="1"/>
          <p:nvPr/>
        </p:nvSpPr>
        <p:spPr>
          <a:xfrm>
            <a:off x="6513788" y="2333297"/>
            <a:ext cx="4840010"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err="1"/>
              <a:t>Sürücüsüz</a:t>
            </a:r>
            <a:r>
              <a:rPr lang="en-US" sz="2000" dirty="0"/>
              <a:t> </a:t>
            </a:r>
            <a:r>
              <a:rPr lang="en-US" sz="2000" dirty="0" err="1"/>
              <a:t>Araçlar</a:t>
            </a:r>
            <a:r>
              <a:rPr lang="en-US" sz="2000" dirty="0"/>
              <a:t> </a:t>
            </a:r>
            <a:r>
              <a:rPr lang="en-US" sz="2000" dirty="0" err="1"/>
              <a:t>ve</a:t>
            </a:r>
            <a:r>
              <a:rPr lang="en-US" sz="2000" dirty="0"/>
              <a:t> </a:t>
            </a:r>
            <a:r>
              <a:rPr lang="en-US" sz="2000" dirty="0" err="1"/>
              <a:t>Yapay</a:t>
            </a:r>
            <a:r>
              <a:rPr lang="en-US" sz="2000" dirty="0"/>
              <a:t> Zeka: </a:t>
            </a:r>
            <a:r>
              <a:rPr lang="en-US" sz="2000" dirty="0" err="1"/>
              <a:t>Yapay</a:t>
            </a:r>
            <a:r>
              <a:rPr lang="en-US" sz="2000" dirty="0"/>
              <a:t> </a:t>
            </a:r>
            <a:r>
              <a:rPr lang="en-US" sz="2000" dirty="0" err="1"/>
              <a:t>zeka</a:t>
            </a:r>
            <a:r>
              <a:rPr lang="en-US" sz="2000" dirty="0"/>
              <a:t>, </a:t>
            </a:r>
            <a:r>
              <a:rPr lang="en-US" sz="2000" dirty="0" err="1"/>
              <a:t>sürücüsüz</a:t>
            </a:r>
            <a:r>
              <a:rPr lang="en-US" sz="2000" dirty="0"/>
              <a:t> </a:t>
            </a:r>
            <a:r>
              <a:rPr lang="en-US" sz="2000" dirty="0" err="1"/>
              <a:t>araç</a:t>
            </a:r>
            <a:r>
              <a:rPr lang="en-US" sz="2000" dirty="0"/>
              <a:t> </a:t>
            </a:r>
            <a:r>
              <a:rPr lang="en-US" sz="2000" dirty="0" err="1"/>
              <a:t>teknolojilerinin</a:t>
            </a:r>
            <a:r>
              <a:rPr lang="en-US" sz="2000" dirty="0"/>
              <a:t> </a:t>
            </a:r>
            <a:r>
              <a:rPr lang="en-US" sz="2000" dirty="0" err="1"/>
              <a:t>gelişiminde</a:t>
            </a:r>
            <a:r>
              <a:rPr lang="en-US" sz="2000" dirty="0"/>
              <a:t> de </a:t>
            </a:r>
            <a:r>
              <a:rPr lang="en-US" sz="2000" dirty="0" err="1"/>
              <a:t>önemli</a:t>
            </a:r>
            <a:r>
              <a:rPr lang="en-US" sz="2000" dirty="0"/>
              <a:t> </a:t>
            </a:r>
            <a:r>
              <a:rPr lang="en-US" sz="2000" dirty="0" err="1"/>
              <a:t>bir</a:t>
            </a:r>
            <a:r>
              <a:rPr lang="en-US" sz="2000" dirty="0"/>
              <a:t> </a:t>
            </a:r>
            <a:r>
              <a:rPr lang="en-US" sz="2000" dirty="0" err="1"/>
              <a:t>rol</a:t>
            </a:r>
            <a:r>
              <a:rPr lang="en-US" sz="2000" dirty="0"/>
              <a:t> </a:t>
            </a:r>
            <a:r>
              <a:rPr lang="en-US" sz="2000" dirty="0" err="1"/>
              <a:t>oynamaktadır</a:t>
            </a:r>
            <a:r>
              <a:rPr lang="en-US" sz="2000" dirty="0"/>
              <a:t>. Bu </a:t>
            </a:r>
            <a:r>
              <a:rPr lang="en-US" sz="2000" dirty="0" err="1"/>
              <a:t>teknoloji</a:t>
            </a:r>
            <a:r>
              <a:rPr lang="en-US" sz="2000" dirty="0"/>
              <a:t>, </a:t>
            </a:r>
            <a:r>
              <a:rPr lang="en-US" sz="2000" dirty="0" err="1"/>
              <a:t>trafik</a:t>
            </a:r>
            <a:r>
              <a:rPr lang="en-US" sz="2000" dirty="0"/>
              <a:t> </a:t>
            </a:r>
            <a:r>
              <a:rPr lang="en-US" sz="2000" dirty="0" err="1"/>
              <a:t>akışını</a:t>
            </a:r>
            <a:r>
              <a:rPr lang="en-US" sz="2000" dirty="0"/>
              <a:t> </a:t>
            </a:r>
            <a:r>
              <a:rPr lang="en-US" sz="2000" dirty="0" err="1"/>
              <a:t>daha</a:t>
            </a:r>
            <a:r>
              <a:rPr lang="en-US" sz="2000" dirty="0"/>
              <a:t> </a:t>
            </a:r>
            <a:r>
              <a:rPr lang="en-US" sz="2000" dirty="0" err="1"/>
              <a:t>güvenli</a:t>
            </a:r>
            <a:r>
              <a:rPr lang="en-US" sz="2000" dirty="0"/>
              <a:t> </a:t>
            </a:r>
            <a:r>
              <a:rPr lang="en-US" sz="2000" dirty="0" err="1"/>
              <a:t>ve</a:t>
            </a:r>
            <a:r>
              <a:rPr lang="en-US" sz="2000" dirty="0"/>
              <a:t> </a:t>
            </a:r>
            <a:r>
              <a:rPr lang="en-US" sz="2000" dirty="0" err="1"/>
              <a:t>etkili</a:t>
            </a:r>
            <a:r>
              <a:rPr lang="en-US" sz="2000" dirty="0"/>
              <a:t> hale </a:t>
            </a:r>
            <a:r>
              <a:rPr lang="en-US" sz="2000" dirty="0" err="1"/>
              <a:t>getirebilir</a:t>
            </a:r>
            <a:r>
              <a:rPr lang="en-US" sz="2000" dirty="0"/>
              <a:t>. </a:t>
            </a:r>
            <a:r>
              <a:rPr lang="en-US" sz="2000" dirty="0" err="1"/>
              <a:t>Örneğin</a:t>
            </a:r>
            <a:r>
              <a:rPr lang="en-US" sz="2000" dirty="0"/>
              <a:t>, </a:t>
            </a:r>
            <a:r>
              <a:rPr lang="en-US" sz="2000" dirty="0" err="1"/>
              <a:t>araçlar</a:t>
            </a:r>
            <a:r>
              <a:rPr lang="en-US" sz="2000" dirty="0"/>
              <a:t> </a:t>
            </a:r>
            <a:r>
              <a:rPr lang="en-US" sz="2000" dirty="0" err="1"/>
              <a:t>arasında</a:t>
            </a:r>
            <a:r>
              <a:rPr lang="en-US" sz="2000" dirty="0"/>
              <a:t> </a:t>
            </a:r>
            <a:r>
              <a:rPr lang="en-US" sz="2000" dirty="0" err="1"/>
              <a:t>iletişim</a:t>
            </a:r>
            <a:r>
              <a:rPr lang="en-US" sz="2000" dirty="0"/>
              <a:t> </a:t>
            </a:r>
            <a:r>
              <a:rPr lang="en-US" sz="2000" dirty="0" err="1"/>
              <a:t>kuran</a:t>
            </a:r>
            <a:r>
              <a:rPr lang="en-US" sz="2000" dirty="0"/>
              <a:t> </a:t>
            </a:r>
            <a:r>
              <a:rPr lang="en-US" sz="2000" dirty="0" err="1"/>
              <a:t>yapay</a:t>
            </a:r>
            <a:r>
              <a:rPr lang="en-US" sz="2000" dirty="0"/>
              <a:t> </a:t>
            </a:r>
            <a:r>
              <a:rPr lang="en-US" sz="2000" dirty="0" err="1"/>
              <a:t>zeka</a:t>
            </a:r>
            <a:r>
              <a:rPr lang="en-US" sz="2000" dirty="0"/>
              <a:t> </a:t>
            </a:r>
            <a:r>
              <a:rPr lang="en-US" sz="2000" dirty="0" err="1"/>
              <a:t>tabanlı</a:t>
            </a:r>
            <a:r>
              <a:rPr lang="en-US" sz="2000" dirty="0"/>
              <a:t> </a:t>
            </a:r>
            <a:r>
              <a:rPr lang="en-US" sz="2000" dirty="0" err="1"/>
              <a:t>sistemler</a:t>
            </a:r>
            <a:r>
              <a:rPr lang="en-US" sz="2000" dirty="0"/>
              <a:t>, </a:t>
            </a:r>
            <a:r>
              <a:rPr lang="en-US" sz="2000" dirty="0" err="1"/>
              <a:t>trafiği</a:t>
            </a:r>
            <a:r>
              <a:rPr lang="en-US" sz="2000" dirty="0"/>
              <a:t> </a:t>
            </a:r>
            <a:r>
              <a:rPr lang="en-US" sz="2000" dirty="0" err="1"/>
              <a:t>daha</a:t>
            </a:r>
            <a:r>
              <a:rPr lang="en-US" sz="2000" dirty="0"/>
              <a:t> iyi </a:t>
            </a:r>
            <a:r>
              <a:rPr lang="en-US" sz="2000" dirty="0" err="1"/>
              <a:t>koordine</a:t>
            </a:r>
            <a:r>
              <a:rPr lang="en-US" sz="2000" dirty="0"/>
              <a:t> </a:t>
            </a:r>
            <a:r>
              <a:rPr lang="en-US" sz="2000" dirty="0" err="1"/>
              <a:t>edebilir</a:t>
            </a:r>
            <a:r>
              <a:rPr lang="en-US" sz="2000" dirty="0"/>
              <a:t> </a:t>
            </a:r>
            <a:r>
              <a:rPr lang="en-US" sz="2000" dirty="0" err="1"/>
              <a:t>ve</a:t>
            </a:r>
            <a:r>
              <a:rPr lang="en-US" sz="2000" dirty="0"/>
              <a:t> </a:t>
            </a:r>
            <a:r>
              <a:rPr lang="en-US" sz="2000" dirty="0" err="1"/>
              <a:t>kazaları</a:t>
            </a:r>
            <a:r>
              <a:rPr lang="en-US" sz="2000" dirty="0"/>
              <a:t> </a:t>
            </a:r>
            <a:r>
              <a:rPr lang="en-US" sz="2000" dirty="0" err="1"/>
              <a:t>önleyebilir</a:t>
            </a:r>
            <a:r>
              <a:rPr lang="en-US" sz="2000" dirty="0"/>
              <a:t>.</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333018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0A0D36FE-641B-0225-6704-AF42F70AD64D}"/>
              </a:ext>
            </a:extLst>
          </p:cNvPr>
          <p:cNvSpPr txBox="1"/>
          <p:nvPr/>
        </p:nvSpPr>
        <p:spPr>
          <a:xfrm>
            <a:off x="1144923" y="2405894"/>
            <a:ext cx="5315189" cy="3535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 Akıllı sinyalizasyon ve trafik ışıkları, şehirlerin ulaşım altyapısını daha etkili ve sürdürülebilir hale getirmek için güçlü bir araçtır. Bu teknolojik çözümler, trafik sıkışıklığını azaltma, enerji verimliliğini artırma ve şehir sakinlerinin günlük yaşamını kolaylaştırma potansiyeli  taşır.</a:t>
            </a:r>
          </a:p>
          <a:p>
            <a:pPr indent="-228600">
              <a:lnSpc>
                <a:spcPct val="90000"/>
              </a:lnSpc>
              <a:spcAft>
                <a:spcPts val="600"/>
              </a:spcAft>
              <a:buFont typeface="Arial" panose="020B0604020202020204" pitchFamily="34" charset="0"/>
              <a:buChar char="•"/>
            </a:pPr>
            <a:endParaRPr lang="en-US" sz="2000"/>
          </a:p>
        </p:txBody>
      </p:sp>
      <p:sp>
        <p:nvSpPr>
          <p:cNvPr id="10" name="Rectangle 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Resim 1" descr="ekran görüntüsü, kişi, şahıs, grup, insanlar içeren bir resim&#10;&#10;Açıklama otomatik olarak oluşturuldu">
            <a:extLst>
              <a:ext uri="{FF2B5EF4-FFF2-40B4-BE49-F238E27FC236}">
                <a16:creationId xmlns:a16="http://schemas.microsoft.com/office/drawing/2014/main" id="{7211CB9B-5499-5019-A936-555150BD2B5F}"/>
              </a:ext>
            </a:extLst>
          </p:cNvPr>
          <p:cNvPicPr>
            <a:picLocks noChangeAspect="1"/>
          </p:cNvPicPr>
          <p:nvPr/>
        </p:nvPicPr>
        <p:blipFill>
          <a:blip r:embed="rId2"/>
          <a:stretch>
            <a:fillRect/>
          </a:stretch>
        </p:blipFill>
        <p:spPr>
          <a:xfrm>
            <a:off x="7075967" y="1350247"/>
            <a:ext cx="4170530" cy="4189399"/>
          </a:xfrm>
          <a:prstGeom prst="rect">
            <a:avLst/>
          </a:prstGeom>
        </p:spPr>
      </p:pic>
    </p:spTree>
    <p:extLst>
      <p:ext uri="{BB962C8B-B14F-4D97-AF65-F5344CB8AC3E}">
        <p14:creationId xmlns:p14="http://schemas.microsoft.com/office/powerpoint/2010/main" val="2886161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4" name="Freeform: Shape 13">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98834550-398D-F259-937D-32EC91ACC448}"/>
              </a:ext>
            </a:extLst>
          </p:cNvPr>
          <p:cNvSpPr>
            <a:spLocks noGrp="1"/>
          </p:cNvSpPr>
          <p:nvPr>
            <p:ph type="title" idx="4294967295"/>
          </p:nvPr>
        </p:nvSpPr>
        <p:spPr>
          <a:xfrm>
            <a:off x="789708" y="666351"/>
            <a:ext cx="10558405" cy="3044335"/>
          </a:xfrm>
        </p:spPr>
        <p:txBody>
          <a:bodyPr vert="horz" lIns="91440" tIns="45720" rIns="91440" bIns="45720" rtlCol="0" anchor="b">
            <a:normAutofit/>
          </a:bodyPr>
          <a:lstStyle/>
          <a:p>
            <a:pPr algn="ctr"/>
            <a:r>
              <a:rPr lang="en-US" sz="4800" dirty="0">
                <a:solidFill>
                  <a:schemeClr val="bg1"/>
                </a:solidFill>
              </a:rPr>
              <a:t>~</a:t>
            </a:r>
            <a:r>
              <a:rPr lang="en-US" sz="4800" kern="1200" dirty="0">
                <a:solidFill>
                  <a:schemeClr val="bg1"/>
                </a:solidFill>
                <a:latin typeface="+mj-lt"/>
                <a:ea typeface="+mj-ea"/>
                <a:cs typeface="+mj-cs"/>
              </a:rPr>
              <a:t>DİNLEDİĞİNİZ İÇİN TEŞEKKÜR EDERİZ</a:t>
            </a:r>
            <a:r>
              <a:rPr lang="en-US" sz="4800" dirty="0">
                <a:solidFill>
                  <a:schemeClr val="bg1"/>
                </a:solidFill>
              </a:rPr>
              <a:t>~</a:t>
            </a:r>
            <a:endParaRPr lang="en-US" sz="4800" kern="1200" dirty="0">
              <a:solidFill>
                <a:schemeClr val="bg1"/>
              </a:solidFill>
              <a:latin typeface="+mj-lt"/>
              <a:ea typeface="+mj-ea"/>
              <a:cs typeface="+mj-cs"/>
            </a:endParaRPr>
          </a:p>
        </p:txBody>
      </p:sp>
    </p:spTree>
    <p:extLst>
      <p:ext uri="{BB962C8B-B14F-4D97-AF65-F5344CB8AC3E}">
        <p14:creationId xmlns:p14="http://schemas.microsoft.com/office/powerpoint/2010/main" val="3728061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D1DF329-E6DE-DB13-F60E-84CB80796910}"/>
              </a:ext>
            </a:extLst>
          </p:cNvPr>
          <p:cNvSpPr>
            <a:spLocks noGrp="1"/>
          </p:cNvSpPr>
          <p:nvPr>
            <p:ph type="title" idx="4294967295"/>
          </p:nvPr>
        </p:nvSpPr>
        <p:spPr>
          <a:xfrm>
            <a:off x="1524003" y="1999615"/>
            <a:ext cx="9144000" cy="2764028"/>
          </a:xfrm>
        </p:spPr>
        <p:txBody>
          <a:bodyPr vert="horz" lIns="91440" tIns="45720" rIns="91440" bIns="45720" rtlCol="0" anchor="ctr">
            <a:normAutofit/>
          </a:bodyPr>
          <a:lstStyle/>
          <a:p>
            <a:pPr algn="ctr"/>
            <a:r>
              <a:rPr lang="en-US" sz="5000" kern="1200">
                <a:solidFill>
                  <a:schemeClr val="tx1"/>
                </a:solidFill>
                <a:latin typeface="+mj-lt"/>
                <a:ea typeface="+mj-ea"/>
                <a:cs typeface="+mj-cs"/>
              </a:rPr>
              <a:t>LİSELERDE BİLİM UYGULAMALARI:AKILLI TRAFİK VE YAPAY ZEKA SİSTEMLERİ</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49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Metropolitan bölgesi, gökdelen, yüksek apartman bloğu, metropol içeren bir resim&#10;&#10;Açıklama otomatik olarak oluşturuldu">
            <a:extLst>
              <a:ext uri="{FF2B5EF4-FFF2-40B4-BE49-F238E27FC236}">
                <a16:creationId xmlns:a16="http://schemas.microsoft.com/office/drawing/2014/main" id="{46D5D032-89C5-0276-A3E1-DF940FAE9057}"/>
              </a:ext>
            </a:extLst>
          </p:cNvPr>
          <p:cNvPicPr>
            <a:picLocks noChangeAspect="1"/>
          </p:cNvPicPr>
          <p:nvPr/>
        </p:nvPicPr>
        <p:blipFill rotWithShape="1">
          <a:blip r:embed="rId2"/>
          <a:srcRect t="29019" r="-1" b="-1"/>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Resim 4" descr="giyim, adam, insan, kişi, şahıs, dinleyici kitlesi içeren bir resim&#10;&#10;Açıklama otomatik olarak oluşturuldu">
            <a:extLst>
              <a:ext uri="{FF2B5EF4-FFF2-40B4-BE49-F238E27FC236}">
                <a16:creationId xmlns:a16="http://schemas.microsoft.com/office/drawing/2014/main" id="{86774155-70D4-0E98-F51A-08186DEDA6D1}"/>
              </a:ext>
            </a:extLst>
          </p:cNvPr>
          <p:cNvPicPr>
            <a:picLocks noChangeAspect="1"/>
          </p:cNvPicPr>
          <p:nvPr/>
        </p:nvPicPr>
        <p:blipFill rotWithShape="1">
          <a:blip r:embed="rId3"/>
          <a:srcRect l="7415" r="8729" b="-2"/>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7"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A68EA7F7-FE41-9E7C-7E38-D05D04452002}"/>
              </a:ext>
            </a:extLst>
          </p:cNvPr>
          <p:cNvSpPr txBox="1"/>
          <p:nvPr/>
        </p:nvSpPr>
        <p:spPr>
          <a:xfrm>
            <a:off x="4654294" y="4562856"/>
            <a:ext cx="6903721" cy="16002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t>Nüfus Artışının Trafikle İlişkisi: Günümüzde şehirlerdeki nüfus artışı, mobilite ihtiyacını ciddi bir şekilde etkilemektedir. Örneğin, Dünya Sağlık Örgütü'nün verilerine göre, 1950'de dünya nüfusu 2.5 milyar iken, 2022 itibariyle bu sayı 7.9 milyara ulaşmıştır. Bu hızlı nüfus artışı, artan araç sayısı ve yoğunluğu beraberinde getirir.</a:t>
            </a:r>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1109416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734801"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Resim 2" descr="dış mekan, bina, altyapı, yol, karayolu içeren bir resim&#10;&#10;Açıklama otomatik olarak oluşturuldu">
            <a:extLst>
              <a:ext uri="{FF2B5EF4-FFF2-40B4-BE49-F238E27FC236}">
                <a16:creationId xmlns:a16="http://schemas.microsoft.com/office/drawing/2014/main" id="{01B2CA7A-5301-5FAD-C134-D9C8DF528374}"/>
              </a:ext>
            </a:extLst>
          </p:cNvPr>
          <p:cNvPicPr>
            <a:picLocks noChangeAspect="1"/>
          </p:cNvPicPr>
          <p:nvPr/>
        </p:nvPicPr>
        <p:blipFill>
          <a:blip r:embed="rId2"/>
          <a:stretch>
            <a:fillRect/>
          </a:stretch>
        </p:blipFill>
        <p:spPr>
          <a:xfrm>
            <a:off x="914399" y="1701797"/>
            <a:ext cx="4724400" cy="3454399"/>
          </a:xfrm>
          <a:prstGeom prst="rect">
            <a:avLst/>
          </a:prstGeom>
        </p:spPr>
      </p:pic>
      <p:sp>
        <p:nvSpPr>
          <p:cNvPr id="4" name="Metin kutusu 3">
            <a:extLst>
              <a:ext uri="{FF2B5EF4-FFF2-40B4-BE49-F238E27FC236}">
                <a16:creationId xmlns:a16="http://schemas.microsoft.com/office/drawing/2014/main" id="{6CB9D63F-3E58-EAE1-2AE5-85372544739E}"/>
              </a:ext>
            </a:extLst>
          </p:cNvPr>
          <p:cNvSpPr txBox="1"/>
          <p:nvPr/>
        </p:nvSpPr>
        <p:spPr>
          <a:xfrm>
            <a:off x="6382655" y="1699381"/>
            <a:ext cx="5509380" cy="25145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b="1" err="1">
                <a:solidFill>
                  <a:schemeClr val="tx1">
                    <a:alpha val="55000"/>
                  </a:schemeClr>
                </a:solidFill>
              </a:rPr>
              <a:t>Trafikle</a:t>
            </a:r>
            <a:r>
              <a:rPr lang="en-US" sz="2000" b="1" dirty="0">
                <a:solidFill>
                  <a:schemeClr val="tx1">
                    <a:alpha val="55000"/>
                  </a:schemeClr>
                </a:solidFill>
              </a:rPr>
              <a:t> </a:t>
            </a:r>
            <a:r>
              <a:rPr lang="en-US" sz="2000" b="1" err="1">
                <a:solidFill>
                  <a:schemeClr val="tx1">
                    <a:alpha val="55000"/>
                  </a:schemeClr>
                </a:solidFill>
              </a:rPr>
              <a:t>Başa</a:t>
            </a:r>
            <a:r>
              <a:rPr lang="en-US" sz="2000" b="1" dirty="0">
                <a:solidFill>
                  <a:schemeClr val="tx1">
                    <a:alpha val="55000"/>
                  </a:schemeClr>
                </a:solidFill>
              </a:rPr>
              <a:t> </a:t>
            </a:r>
            <a:r>
              <a:rPr lang="en-US" sz="2000" b="1" err="1">
                <a:solidFill>
                  <a:schemeClr val="tx1">
                    <a:alpha val="55000"/>
                  </a:schemeClr>
                </a:solidFill>
              </a:rPr>
              <a:t>Çıkma</a:t>
            </a:r>
            <a:r>
              <a:rPr lang="en-US" sz="2000" b="1" dirty="0">
                <a:solidFill>
                  <a:schemeClr val="tx1">
                    <a:alpha val="55000"/>
                  </a:schemeClr>
                </a:solidFill>
              </a:rPr>
              <a:t> </a:t>
            </a:r>
            <a:r>
              <a:rPr lang="en-US" sz="2000" b="1" err="1">
                <a:solidFill>
                  <a:schemeClr val="tx1">
                    <a:alpha val="55000"/>
                  </a:schemeClr>
                </a:solidFill>
              </a:rPr>
              <a:t>Sorunları</a:t>
            </a:r>
            <a:r>
              <a:rPr lang="en-US" sz="2000" b="1" dirty="0">
                <a:solidFill>
                  <a:schemeClr val="tx1">
                    <a:alpha val="55000"/>
                  </a:schemeClr>
                </a:solidFill>
              </a:rPr>
              <a:t>: Bu </a:t>
            </a:r>
            <a:r>
              <a:rPr lang="en-US" sz="2000" b="1" err="1">
                <a:solidFill>
                  <a:schemeClr val="tx1">
                    <a:alpha val="55000"/>
                  </a:schemeClr>
                </a:solidFill>
              </a:rPr>
              <a:t>nüfus</a:t>
            </a:r>
            <a:r>
              <a:rPr lang="en-US" sz="2000" b="1" dirty="0">
                <a:solidFill>
                  <a:schemeClr val="tx1">
                    <a:alpha val="55000"/>
                  </a:schemeClr>
                </a:solidFill>
              </a:rPr>
              <a:t> </a:t>
            </a:r>
            <a:r>
              <a:rPr lang="en-US" sz="2000" b="1" err="1">
                <a:solidFill>
                  <a:schemeClr val="tx1">
                    <a:alpha val="55000"/>
                  </a:schemeClr>
                </a:solidFill>
              </a:rPr>
              <a:t>artışı</a:t>
            </a:r>
            <a:r>
              <a:rPr lang="en-US" sz="2000" b="1" dirty="0">
                <a:solidFill>
                  <a:schemeClr val="tx1">
                    <a:alpha val="55000"/>
                  </a:schemeClr>
                </a:solidFill>
              </a:rPr>
              <a:t>, </a:t>
            </a:r>
            <a:r>
              <a:rPr lang="en-US" sz="2000" b="1" err="1">
                <a:solidFill>
                  <a:schemeClr val="tx1">
                    <a:alpha val="55000"/>
                  </a:schemeClr>
                </a:solidFill>
              </a:rPr>
              <a:t>şehirlerin</a:t>
            </a:r>
            <a:r>
              <a:rPr lang="en-US" sz="2000" b="1" dirty="0">
                <a:solidFill>
                  <a:schemeClr val="tx1">
                    <a:alpha val="55000"/>
                  </a:schemeClr>
                </a:solidFill>
              </a:rPr>
              <a:t> </a:t>
            </a:r>
            <a:r>
              <a:rPr lang="en-US" sz="2000" b="1" err="1">
                <a:solidFill>
                  <a:schemeClr val="tx1">
                    <a:alpha val="55000"/>
                  </a:schemeClr>
                </a:solidFill>
              </a:rPr>
              <a:t>ulaşım</a:t>
            </a:r>
            <a:r>
              <a:rPr lang="en-US" sz="2000" b="1" dirty="0">
                <a:solidFill>
                  <a:schemeClr val="tx1">
                    <a:alpha val="55000"/>
                  </a:schemeClr>
                </a:solidFill>
              </a:rPr>
              <a:t> </a:t>
            </a:r>
            <a:r>
              <a:rPr lang="en-US" sz="2000" b="1" err="1">
                <a:solidFill>
                  <a:schemeClr val="tx1">
                    <a:alpha val="55000"/>
                  </a:schemeClr>
                </a:solidFill>
              </a:rPr>
              <a:t>altyapısını</a:t>
            </a:r>
            <a:r>
              <a:rPr lang="en-US" sz="2000" b="1" dirty="0">
                <a:solidFill>
                  <a:schemeClr val="tx1">
                    <a:alpha val="55000"/>
                  </a:schemeClr>
                </a:solidFill>
              </a:rPr>
              <a:t> </a:t>
            </a:r>
            <a:r>
              <a:rPr lang="en-US" sz="2000" b="1" err="1">
                <a:solidFill>
                  <a:schemeClr val="tx1">
                    <a:alpha val="55000"/>
                  </a:schemeClr>
                </a:solidFill>
              </a:rPr>
              <a:t>zorlamakta</a:t>
            </a:r>
            <a:r>
              <a:rPr lang="en-US" sz="2000" b="1" dirty="0">
                <a:solidFill>
                  <a:schemeClr val="tx1">
                    <a:alpha val="55000"/>
                  </a:schemeClr>
                </a:solidFill>
              </a:rPr>
              <a:t> </a:t>
            </a:r>
            <a:r>
              <a:rPr lang="en-US" sz="2000" b="1" err="1">
                <a:solidFill>
                  <a:schemeClr val="tx1">
                    <a:alpha val="55000"/>
                  </a:schemeClr>
                </a:solidFill>
              </a:rPr>
              <a:t>ve</a:t>
            </a:r>
            <a:r>
              <a:rPr lang="en-US" sz="2000" b="1" dirty="0">
                <a:solidFill>
                  <a:schemeClr val="tx1">
                    <a:alpha val="55000"/>
                  </a:schemeClr>
                </a:solidFill>
              </a:rPr>
              <a:t> </a:t>
            </a:r>
            <a:r>
              <a:rPr lang="en-US" sz="2000" b="1" err="1">
                <a:solidFill>
                  <a:schemeClr val="tx1">
                    <a:alpha val="55000"/>
                  </a:schemeClr>
                </a:solidFill>
              </a:rPr>
              <a:t>trafik</a:t>
            </a:r>
            <a:r>
              <a:rPr lang="en-US" sz="2000" b="1" dirty="0">
                <a:solidFill>
                  <a:schemeClr val="tx1">
                    <a:alpha val="55000"/>
                  </a:schemeClr>
                </a:solidFill>
              </a:rPr>
              <a:t> </a:t>
            </a:r>
            <a:r>
              <a:rPr lang="en-US" sz="2000" b="1" err="1">
                <a:solidFill>
                  <a:schemeClr val="tx1">
                    <a:alpha val="55000"/>
                  </a:schemeClr>
                </a:solidFill>
              </a:rPr>
              <a:t>sıkışıklığına</a:t>
            </a:r>
            <a:r>
              <a:rPr lang="en-US" sz="2000" b="1" dirty="0">
                <a:solidFill>
                  <a:schemeClr val="tx1">
                    <a:alpha val="55000"/>
                  </a:schemeClr>
                </a:solidFill>
              </a:rPr>
              <a:t> </a:t>
            </a:r>
            <a:r>
              <a:rPr lang="en-US" sz="2000" b="1" err="1">
                <a:solidFill>
                  <a:schemeClr val="tx1">
                    <a:alpha val="55000"/>
                  </a:schemeClr>
                </a:solidFill>
              </a:rPr>
              <a:t>neden</a:t>
            </a:r>
            <a:r>
              <a:rPr lang="en-US" sz="2000" b="1" dirty="0">
                <a:solidFill>
                  <a:schemeClr val="tx1">
                    <a:alpha val="55000"/>
                  </a:schemeClr>
                </a:solidFill>
              </a:rPr>
              <a:t> </a:t>
            </a:r>
            <a:r>
              <a:rPr lang="en-US" sz="2000" b="1" err="1">
                <a:solidFill>
                  <a:schemeClr val="tx1">
                    <a:alpha val="55000"/>
                  </a:schemeClr>
                </a:solidFill>
              </a:rPr>
              <a:t>olmaktadır</a:t>
            </a:r>
            <a:r>
              <a:rPr lang="en-US" sz="2000" b="1" dirty="0">
                <a:solidFill>
                  <a:schemeClr val="tx1">
                    <a:alpha val="55000"/>
                  </a:schemeClr>
                </a:solidFill>
              </a:rPr>
              <a:t>. McKinsey </a:t>
            </a:r>
            <a:r>
              <a:rPr lang="en-US" sz="2000" b="1" err="1">
                <a:solidFill>
                  <a:schemeClr val="tx1">
                    <a:alpha val="55000"/>
                  </a:schemeClr>
                </a:solidFill>
              </a:rPr>
              <a:t>tarafından</a:t>
            </a:r>
            <a:r>
              <a:rPr lang="en-US" sz="2000" b="1" dirty="0">
                <a:solidFill>
                  <a:schemeClr val="tx1">
                    <a:alpha val="55000"/>
                  </a:schemeClr>
                </a:solidFill>
              </a:rPr>
              <a:t> </a:t>
            </a:r>
            <a:r>
              <a:rPr lang="en-US" sz="2000" b="1" err="1">
                <a:solidFill>
                  <a:schemeClr val="tx1">
                    <a:alpha val="55000"/>
                  </a:schemeClr>
                </a:solidFill>
              </a:rPr>
              <a:t>yapılan</a:t>
            </a:r>
            <a:r>
              <a:rPr lang="en-US" sz="2000" b="1" dirty="0">
                <a:solidFill>
                  <a:schemeClr val="tx1">
                    <a:alpha val="55000"/>
                  </a:schemeClr>
                </a:solidFill>
              </a:rPr>
              <a:t> </a:t>
            </a:r>
            <a:r>
              <a:rPr lang="en-US" sz="2000" b="1" err="1">
                <a:solidFill>
                  <a:schemeClr val="tx1">
                    <a:alpha val="55000"/>
                  </a:schemeClr>
                </a:solidFill>
              </a:rPr>
              <a:t>bir</a:t>
            </a:r>
            <a:r>
              <a:rPr lang="en-US" sz="2000" b="1" dirty="0">
                <a:solidFill>
                  <a:schemeClr val="tx1">
                    <a:alpha val="55000"/>
                  </a:schemeClr>
                </a:solidFill>
              </a:rPr>
              <a:t> </a:t>
            </a:r>
            <a:r>
              <a:rPr lang="en-US" sz="2000" b="1" err="1">
                <a:solidFill>
                  <a:schemeClr val="tx1">
                    <a:alpha val="55000"/>
                  </a:schemeClr>
                </a:solidFill>
              </a:rPr>
              <a:t>araştırmaya</a:t>
            </a:r>
            <a:r>
              <a:rPr lang="en-US" sz="2000" b="1" dirty="0">
                <a:solidFill>
                  <a:schemeClr val="tx1">
                    <a:alpha val="55000"/>
                  </a:schemeClr>
                </a:solidFill>
              </a:rPr>
              <a:t> </a:t>
            </a:r>
            <a:r>
              <a:rPr lang="en-US" sz="2000" b="1" err="1">
                <a:solidFill>
                  <a:schemeClr val="tx1">
                    <a:alpha val="55000"/>
                  </a:schemeClr>
                </a:solidFill>
              </a:rPr>
              <a:t>göre</a:t>
            </a:r>
            <a:r>
              <a:rPr lang="en-US" sz="2000" b="1" dirty="0">
                <a:solidFill>
                  <a:schemeClr val="tx1">
                    <a:alpha val="55000"/>
                  </a:schemeClr>
                </a:solidFill>
              </a:rPr>
              <a:t>, </a:t>
            </a:r>
            <a:r>
              <a:rPr lang="en-US" sz="2000" b="1" err="1">
                <a:solidFill>
                  <a:schemeClr val="tx1">
                    <a:alpha val="55000"/>
                  </a:schemeClr>
                </a:solidFill>
              </a:rPr>
              <a:t>trafik</a:t>
            </a:r>
            <a:r>
              <a:rPr lang="en-US" sz="2000" b="1" dirty="0">
                <a:solidFill>
                  <a:schemeClr val="tx1">
                    <a:alpha val="55000"/>
                  </a:schemeClr>
                </a:solidFill>
              </a:rPr>
              <a:t> </a:t>
            </a:r>
            <a:r>
              <a:rPr lang="en-US" sz="2000" b="1" err="1">
                <a:solidFill>
                  <a:schemeClr val="tx1">
                    <a:alpha val="55000"/>
                  </a:schemeClr>
                </a:solidFill>
              </a:rPr>
              <a:t>sıkışıklığı</a:t>
            </a:r>
            <a:r>
              <a:rPr lang="en-US" sz="2000" b="1" dirty="0">
                <a:solidFill>
                  <a:schemeClr val="tx1">
                    <a:alpha val="55000"/>
                  </a:schemeClr>
                </a:solidFill>
              </a:rPr>
              <a:t>, </a:t>
            </a:r>
            <a:r>
              <a:rPr lang="en-US" sz="2000" b="1" err="1">
                <a:solidFill>
                  <a:schemeClr val="tx1">
                    <a:alpha val="55000"/>
                  </a:schemeClr>
                </a:solidFill>
              </a:rPr>
              <a:t>büyük</a:t>
            </a:r>
            <a:r>
              <a:rPr lang="en-US" sz="2000" b="1" dirty="0">
                <a:solidFill>
                  <a:schemeClr val="tx1">
                    <a:alpha val="55000"/>
                  </a:schemeClr>
                </a:solidFill>
              </a:rPr>
              <a:t> </a:t>
            </a:r>
            <a:r>
              <a:rPr lang="en-US" sz="2000" b="1" err="1">
                <a:solidFill>
                  <a:schemeClr val="tx1">
                    <a:alpha val="55000"/>
                  </a:schemeClr>
                </a:solidFill>
              </a:rPr>
              <a:t>şehirlerde</a:t>
            </a:r>
            <a:r>
              <a:rPr lang="en-US" sz="2000" b="1" dirty="0">
                <a:solidFill>
                  <a:schemeClr val="tx1">
                    <a:alpha val="55000"/>
                  </a:schemeClr>
                </a:solidFill>
              </a:rPr>
              <a:t> </a:t>
            </a:r>
            <a:r>
              <a:rPr lang="en-US" sz="2000" b="1" err="1">
                <a:solidFill>
                  <a:schemeClr val="tx1">
                    <a:alpha val="55000"/>
                  </a:schemeClr>
                </a:solidFill>
              </a:rPr>
              <a:t>ortalama</a:t>
            </a:r>
            <a:r>
              <a:rPr lang="en-US" sz="2000" b="1" dirty="0">
                <a:solidFill>
                  <a:schemeClr val="tx1">
                    <a:alpha val="55000"/>
                  </a:schemeClr>
                </a:solidFill>
              </a:rPr>
              <a:t> </a:t>
            </a:r>
            <a:r>
              <a:rPr lang="en-US" sz="2000" b="1" err="1">
                <a:solidFill>
                  <a:schemeClr val="tx1">
                    <a:alpha val="55000"/>
                  </a:schemeClr>
                </a:solidFill>
              </a:rPr>
              <a:t>bir</a:t>
            </a:r>
            <a:r>
              <a:rPr lang="en-US" sz="2000" b="1" dirty="0">
                <a:solidFill>
                  <a:schemeClr val="tx1">
                    <a:alpha val="55000"/>
                  </a:schemeClr>
                </a:solidFill>
              </a:rPr>
              <a:t> </a:t>
            </a:r>
            <a:r>
              <a:rPr lang="en-US" sz="2000" b="1" err="1">
                <a:solidFill>
                  <a:schemeClr val="tx1">
                    <a:alpha val="55000"/>
                  </a:schemeClr>
                </a:solidFill>
              </a:rPr>
              <a:t>sürücünün</a:t>
            </a:r>
            <a:r>
              <a:rPr lang="en-US" sz="2000" b="1" dirty="0">
                <a:solidFill>
                  <a:schemeClr val="tx1">
                    <a:alpha val="55000"/>
                  </a:schemeClr>
                </a:solidFill>
              </a:rPr>
              <a:t> </a:t>
            </a:r>
            <a:r>
              <a:rPr lang="en-US" sz="2000" b="1" err="1">
                <a:solidFill>
                  <a:schemeClr val="tx1">
                    <a:alpha val="55000"/>
                  </a:schemeClr>
                </a:solidFill>
              </a:rPr>
              <a:t>yılda</a:t>
            </a:r>
            <a:r>
              <a:rPr lang="en-US" sz="2000" b="1" dirty="0">
                <a:solidFill>
                  <a:schemeClr val="tx1">
                    <a:alpha val="55000"/>
                  </a:schemeClr>
                </a:solidFill>
              </a:rPr>
              <a:t> </a:t>
            </a:r>
            <a:r>
              <a:rPr lang="en-US" sz="2000" b="1" err="1">
                <a:solidFill>
                  <a:schemeClr val="tx1">
                    <a:alpha val="55000"/>
                  </a:schemeClr>
                </a:solidFill>
              </a:rPr>
              <a:t>ortalama</a:t>
            </a:r>
            <a:r>
              <a:rPr lang="en-US" sz="2000" b="1" dirty="0">
                <a:solidFill>
                  <a:schemeClr val="tx1">
                    <a:alpha val="55000"/>
                  </a:schemeClr>
                </a:solidFill>
              </a:rPr>
              <a:t> </a:t>
            </a:r>
            <a:r>
              <a:rPr lang="en-US" sz="2000" b="1" err="1">
                <a:solidFill>
                  <a:schemeClr val="tx1">
                    <a:alpha val="55000"/>
                  </a:schemeClr>
                </a:solidFill>
              </a:rPr>
              <a:t>ortalama</a:t>
            </a:r>
            <a:r>
              <a:rPr lang="en-US" sz="2000" b="1" dirty="0">
                <a:solidFill>
                  <a:schemeClr val="tx1">
                    <a:alpha val="55000"/>
                  </a:schemeClr>
                </a:solidFill>
              </a:rPr>
              <a:t> 54 </a:t>
            </a:r>
            <a:r>
              <a:rPr lang="en-US" sz="2000" b="1" err="1">
                <a:solidFill>
                  <a:schemeClr val="tx1">
                    <a:alpha val="55000"/>
                  </a:schemeClr>
                </a:solidFill>
              </a:rPr>
              <a:t>saatini</a:t>
            </a:r>
            <a:r>
              <a:rPr lang="en-US" sz="2000" b="1" dirty="0">
                <a:solidFill>
                  <a:schemeClr val="tx1">
                    <a:alpha val="55000"/>
                  </a:schemeClr>
                </a:solidFill>
              </a:rPr>
              <a:t> </a:t>
            </a:r>
            <a:r>
              <a:rPr lang="en-US" sz="2000" b="1" err="1">
                <a:solidFill>
                  <a:schemeClr val="tx1">
                    <a:alpha val="55000"/>
                  </a:schemeClr>
                </a:solidFill>
              </a:rPr>
              <a:t>kaybetmesine</a:t>
            </a:r>
            <a:r>
              <a:rPr lang="en-US" sz="2000" b="1" dirty="0">
                <a:solidFill>
                  <a:schemeClr val="tx1">
                    <a:alpha val="55000"/>
                  </a:schemeClr>
                </a:solidFill>
              </a:rPr>
              <a:t> </a:t>
            </a:r>
            <a:r>
              <a:rPr lang="en-US" sz="2000" b="1" err="1">
                <a:solidFill>
                  <a:schemeClr val="tx1">
                    <a:alpha val="55000"/>
                  </a:schemeClr>
                </a:solidFill>
              </a:rPr>
              <a:t>sebep</a:t>
            </a:r>
            <a:r>
              <a:rPr lang="en-US" sz="2000" b="1" dirty="0">
                <a:solidFill>
                  <a:schemeClr val="tx1">
                    <a:alpha val="55000"/>
                  </a:schemeClr>
                </a:solidFill>
              </a:rPr>
              <a:t> </a:t>
            </a:r>
            <a:r>
              <a:rPr lang="en-US" sz="2000" b="1" err="1">
                <a:solidFill>
                  <a:schemeClr val="tx1">
                    <a:alpha val="55000"/>
                  </a:schemeClr>
                </a:solidFill>
              </a:rPr>
              <a:t>olmaktadır</a:t>
            </a:r>
            <a:r>
              <a:rPr lang="en-US" sz="2000" b="1" dirty="0">
                <a:solidFill>
                  <a:schemeClr val="tx1">
                    <a:alpha val="55000"/>
                  </a:schemeClr>
                </a:solidFill>
              </a:rPr>
              <a:t>.</a:t>
            </a:r>
            <a:endParaRPr lang="en-US" sz="2000" b="1" dirty="0">
              <a:solidFill>
                <a:srgbClr val="000000">
                  <a:alpha val="55000"/>
                </a:srgbClr>
              </a:solidFill>
            </a:endParaRPr>
          </a:p>
          <a:p>
            <a:pPr indent="-228600">
              <a:lnSpc>
                <a:spcPct val="90000"/>
              </a:lnSpc>
              <a:spcAft>
                <a:spcPts val="600"/>
              </a:spcAft>
              <a:buFont typeface="Arial" panose="020B0604020202020204" pitchFamily="34" charset="0"/>
              <a:buChar char="•"/>
            </a:pPr>
            <a:endParaRPr lang="en-US" sz="2000" b="1" dirty="0">
              <a:solidFill>
                <a:srgbClr val="000000">
                  <a:alpha val="55000"/>
                </a:srgbClr>
              </a:solidFill>
            </a:endParaRPr>
          </a:p>
        </p:txBody>
      </p:sp>
    </p:spTree>
    <p:extLst>
      <p:ext uri="{BB962C8B-B14F-4D97-AF65-F5344CB8AC3E}">
        <p14:creationId xmlns:p14="http://schemas.microsoft.com/office/powerpoint/2010/main" val="1283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 name="Resim 1" descr="Metropolitan bölgesi, dış mekan, araba, bina içeren bir resim&#10;&#10;Açıklama otomatik olarak oluşturuldu">
            <a:extLst>
              <a:ext uri="{FF2B5EF4-FFF2-40B4-BE49-F238E27FC236}">
                <a16:creationId xmlns:a16="http://schemas.microsoft.com/office/drawing/2014/main" id="{F8FB6BD9-132A-326E-A6B1-7EE302872D48}"/>
              </a:ext>
            </a:extLst>
          </p:cNvPr>
          <p:cNvPicPr>
            <a:picLocks noChangeAspect="1"/>
          </p:cNvPicPr>
          <p:nvPr/>
        </p:nvPicPr>
        <p:blipFill>
          <a:blip r:embed="rId3"/>
          <a:stretch>
            <a:fillRect/>
          </a:stretch>
        </p:blipFill>
        <p:spPr>
          <a:xfrm>
            <a:off x="782276" y="895610"/>
            <a:ext cx="5345408" cy="5058020"/>
          </a:xfrm>
          <a:prstGeom prst="rect">
            <a:avLst/>
          </a:prstGeom>
        </p:spPr>
      </p:pic>
      <p:sp>
        <p:nvSpPr>
          <p:cNvPr id="3" name="Metin kutusu 2">
            <a:extLst>
              <a:ext uri="{FF2B5EF4-FFF2-40B4-BE49-F238E27FC236}">
                <a16:creationId xmlns:a16="http://schemas.microsoft.com/office/drawing/2014/main" id="{11FB84C8-58BD-231A-0B18-031C5642BE00}"/>
              </a:ext>
            </a:extLst>
          </p:cNvPr>
          <p:cNvSpPr txBox="1"/>
          <p:nvPr/>
        </p:nvSpPr>
        <p:spPr>
          <a:xfrm>
            <a:off x="6547049" y="1716412"/>
            <a:ext cx="4589328" cy="298739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Akıllı </a:t>
            </a:r>
            <a:r>
              <a:rPr lang="en-US" sz="2000" err="1"/>
              <a:t>Şehir</a:t>
            </a:r>
            <a:r>
              <a:rPr lang="en-US" sz="2000" dirty="0"/>
              <a:t> </a:t>
            </a:r>
            <a:r>
              <a:rPr lang="en-US" sz="2000" err="1"/>
              <a:t>Çözümleri</a:t>
            </a:r>
            <a:r>
              <a:rPr lang="en-US" sz="2000" dirty="0"/>
              <a:t>: </a:t>
            </a:r>
            <a:r>
              <a:rPr lang="en-US" sz="2000" err="1"/>
              <a:t>Ancak</a:t>
            </a:r>
            <a:r>
              <a:rPr lang="en-US" sz="2000" dirty="0"/>
              <a:t>, </a:t>
            </a:r>
            <a:r>
              <a:rPr lang="en-US" sz="2000" err="1"/>
              <a:t>teknolojinin</a:t>
            </a:r>
            <a:r>
              <a:rPr lang="en-US" sz="2000" dirty="0"/>
              <a:t> </a:t>
            </a:r>
            <a:r>
              <a:rPr lang="en-US" sz="2000" err="1"/>
              <a:t>ilerlemesiyle</a:t>
            </a:r>
            <a:r>
              <a:rPr lang="en-US" sz="2000" dirty="0"/>
              <a:t> </a:t>
            </a:r>
            <a:r>
              <a:rPr lang="en-US" sz="2000" err="1"/>
              <a:t>birlikte</a:t>
            </a:r>
            <a:r>
              <a:rPr lang="en-US" sz="2000" dirty="0"/>
              <a:t> </a:t>
            </a:r>
            <a:r>
              <a:rPr lang="en-US" sz="2000" err="1"/>
              <a:t>akıllı</a:t>
            </a:r>
            <a:r>
              <a:rPr lang="en-US" sz="2000" dirty="0"/>
              <a:t> </a:t>
            </a:r>
            <a:r>
              <a:rPr lang="en-US" sz="2000" err="1"/>
              <a:t>şehir</a:t>
            </a:r>
            <a:r>
              <a:rPr lang="en-US" sz="2000" dirty="0"/>
              <a:t> </a:t>
            </a:r>
            <a:r>
              <a:rPr lang="en-US" sz="2000" err="1"/>
              <a:t>konsepti</a:t>
            </a:r>
            <a:r>
              <a:rPr lang="en-US" sz="2000" dirty="0"/>
              <a:t>, </a:t>
            </a:r>
            <a:r>
              <a:rPr lang="en-US" sz="2000" err="1"/>
              <a:t>bu</a:t>
            </a:r>
            <a:r>
              <a:rPr lang="en-US" sz="2000" dirty="0"/>
              <a:t> </a:t>
            </a:r>
            <a:r>
              <a:rPr lang="en-US" sz="2000" err="1"/>
              <a:t>sorunlara</a:t>
            </a:r>
            <a:r>
              <a:rPr lang="en-US" sz="2000" dirty="0"/>
              <a:t> </a:t>
            </a:r>
            <a:r>
              <a:rPr lang="en-US" sz="2000" err="1"/>
              <a:t>çözümler</a:t>
            </a:r>
            <a:r>
              <a:rPr lang="en-US" sz="2000" dirty="0"/>
              <a:t> </a:t>
            </a:r>
            <a:r>
              <a:rPr lang="en-US" sz="2000" err="1"/>
              <a:t>sunmaktadır</a:t>
            </a:r>
            <a:r>
              <a:rPr lang="en-US" sz="2000" dirty="0"/>
              <a:t>. </a:t>
            </a:r>
            <a:r>
              <a:rPr lang="en-US" sz="2000" err="1"/>
              <a:t>Örneğin</a:t>
            </a:r>
            <a:r>
              <a:rPr lang="en-US" sz="2000" dirty="0"/>
              <a:t>, </a:t>
            </a:r>
            <a:r>
              <a:rPr lang="en-US" sz="2000" err="1"/>
              <a:t>Singapur'da</a:t>
            </a:r>
            <a:r>
              <a:rPr lang="en-US" sz="2000" dirty="0"/>
              <a:t> </a:t>
            </a:r>
            <a:r>
              <a:rPr lang="en-US" sz="2000" err="1"/>
              <a:t>kullanılan</a:t>
            </a:r>
            <a:r>
              <a:rPr lang="en-US" sz="2000" dirty="0"/>
              <a:t> </a:t>
            </a:r>
            <a:r>
              <a:rPr lang="en-US" sz="2000" err="1"/>
              <a:t>bir</a:t>
            </a:r>
            <a:r>
              <a:rPr lang="en-US" sz="2000" dirty="0"/>
              <a:t> </a:t>
            </a:r>
            <a:r>
              <a:rPr lang="en-US" sz="2000" err="1"/>
              <a:t>sistem</a:t>
            </a:r>
            <a:r>
              <a:rPr lang="en-US" sz="2000" dirty="0"/>
              <a:t> </a:t>
            </a:r>
            <a:r>
              <a:rPr lang="en-US" sz="2000" err="1"/>
              <a:t>olan</a:t>
            </a:r>
            <a:r>
              <a:rPr lang="en-US" sz="2000" dirty="0"/>
              <a:t> "ERP" (Electronic Road Pricing), </a:t>
            </a:r>
            <a:r>
              <a:rPr lang="en-US" sz="2000" err="1"/>
              <a:t>trafik</a:t>
            </a:r>
            <a:r>
              <a:rPr lang="en-US" sz="2000" dirty="0"/>
              <a:t> </a:t>
            </a:r>
            <a:r>
              <a:rPr lang="en-US" sz="2000" err="1"/>
              <a:t>yoğunluğunu</a:t>
            </a:r>
            <a:r>
              <a:rPr lang="en-US" sz="2000" dirty="0"/>
              <a:t> </a:t>
            </a:r>
            <a:r>
              <a:rPr lang="en-US" sz="2000" err="1"/>
              <a:t>azaltmak</a:t>
            </a:r>
            <a:r>
              <a:rPr lang="en-US" sz="2000" dirty="0"/>
              <a:t> </a:t>
            </a:r>
            <a:r>
              <a:rPr lang="en-US" sz="2000" err="1"/>
              <a:t>ve</a:t>
            </a:r>
            <a:r>
              <a:rPr lang="en-US" sz="2000" dirty="0"/>
              <a:t> </a:t>
            </a:r>
            <a:r>
              <a:rPr lang="en-US" sz="2000" err="1"/>
              <a:t>sürücüleri</a:t>
            </a:r>
            <a:r>
              <a:rPr lang="en-US" sz="2000" dirty="0"/>
              <a:t> </a:t>
            </a:r>
            <a:r>
              <a:rPr lang="en-US" sz="2000" err="1"/>
              <a:t>belirli</a:t>
            </a:r>
            <a:r>
              <a:rPr lang="en-US" sz="2000" dirty="0"/>
              <a:t> </a:t>
            </a:r>
            <a:r>
              <a:rPr lang="en-US" sz="2000" err="1"/>
              <a:t>saatlerde</a:t>
            </a:r>
            <a:r>
              <a:rPr lang="en-US" sz="2000" dirty="0"/>
              <a:t> </a:t>
            </a:r>
            <a:r>
              <a:rPr lang="en-US" sz="2000" err="1"/>
              <a:t>yönlendirmek</a:t>
            </a:r>
            <a:r>
              <a:rPr lang="en-US" sz="2000" dirty="0"/>
              <a:t> </a:t>
            </a:r>
            <a:r>
              <a:rPr lang="en-US" sz="2000" err="1"/>
              <a:t>için</a:t>
            </a:r>
            <a:r>
              <a:rPr lang="en-US" sz="2000" dirty="0"/>
              <a:t> </a:t>
            </a:r>
            <a:r>
              <a:rPr lang="en-US" sz="2000" err="1"/>
              <a:t>başarıyla</a:t>
            </a:r>
            <a:r>
              <a:rPr lang="en-US" sz="2000" dirty="0"/>
              <a:t> </a:t>
            </a:r>
            <a:r>
              <a:rPr lang="en-US" sz="2000" err="1"/>
              <a:t>uygulanmaktadır</a:t>
            </a:r>
            <a:r>
              <a:rPr lang="en-US" sz="2000" dirty="0"/>
              <a:t>.</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827101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araba, taşıt, araç, dış mekan, şehir içeren bir resim&#10;&#10;Açıklama otomatik olarak oluşturuldu">
            <a:extLst>
              <a:ext uri="{FF2B5EF4-FFF2-40B4-BE49-F238E27FC236}">
                <a16:creationId xmlns:a16="http://schemas.microsoft.com/office/drawing/2014/main" id="{57CAB7A5-FEC1-F6F7-31F8-C86F3167D346}"/>
              </a:ext>
            </a:extLst>
          </p:cNvPr>
          <p:cNvPicPr>
            <a:picLocks noChangeAspect="1"/>
          </p:cNvPicPr>
          <p:nvPr/>
        </p:nvPicPr>
        <p:blipFill rotWithShape="1">
          <a:blip r:embed="rId2"/>
          <a:srcRect r="2"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Metin kutusu 2">
            <a:extLst>
              <a:ext uri="{FF2B5EF4-FFF2-40B4-BE49-F238E27FC236}">
                <a16:creationId xmlns:a16="http://schemas.microsoft.com/office/drawing/2014/main" id="{67D73A31-C656-A8CB-00C3-DF6FCFD3451F}"/>
              </a:ext>
            </a:extLst>
          </p:cNvPr>
          <p:cNvSpPr txBox="1"/>
          <p:nvPr/>
        </p:nvSpPr>
        <p:spPr>
          <a:xfrm>
            <a:off x="6795125" y="2041441"/>
            <a:ext cx="4195673" cy="2913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dirty="0">
                <a:solidFill>
                  <a:schemeClr val="tx1">
                    <a:alpha val="80000"/>
                  </a:schemeClr>
                </a:solidFill>
              </a:rPr>
              <a:t>Örnek </a:t>
            </a:r>
            <a:r>
              <a:rPr lang="en-US" sz="2400" err="1">
                <a:solidFill>
                  <a:schemeClr val="tx1">
                    <a:alpha val="80000"/>
                  </a:schemeClr>
                </a:solidFill>
              </a:rPr>
              <a:t>Uygulamalar</a:t>
            </a:r>
            <a:r>
              <a:rPr lang="en-US" sz="2400" dirty="0">
                <a:solidFill>
                  <a:schemeClr val="tx1">
                    <a:alpha val="80000"/>
                  </a:schemeClr>
                </a:solidFill>
              </a:rPr>
              <a:t>: </a:t>
            </a:r>
            <a:r>
              <a:rPr lang="en-US" sz="2400" err="1">
                <a:solidFill>
                  <a:schemeClr val="tx1">
                    <a:alpha val="80000"/>
                  </a:schemeClr>
                </a:solidFill>
              </a:rPr>
              <a:t>Ayrıca</a:t>
            </a:r>
            <a:r>
              <a:rPr lang="en-US" sz="2400" dirty="0">
                <a:solidFill>
                  <a:schemeClr val="tx1">
                    <a:alpha val="80000"/>
                  </a:schemeClr>
                </a:solidFill>
              </a:rPr>
              <a:t>, </a:t>
            </a:r>
            <a:r>
              <a:rPr lang="en-US" sz="2400" err="1">
                <a:solidFill>
                  <a:schemeClr val="tx1">
                    <a:alpha val="80000"/>
                  </a:schemeClr>
                </a:solidFill>
              </a:rPr>
              <a:t>Barselona'da</a:t>
            </a:r>
            <a:r>
              <a:rPr lang="en-US" sz="2400" dirty="0">
                <a:solidFill>
                  <a:schemeClr val="tx1">
                    <a:alpha val="80000"/>
                  </a:schemeClr>
                </a:solidFill>
              </a:rPr>
              <a:t> </a:t>
            </a:r>
            <a:r>
              <a:rPr lang="en-US" sz="2400" err="1">
                <a:solidFill>
                  <a:schemeClr val="tx1">
                    <a:alpha val="80000"/>
                  </a:schemeClr>
                </a:solidFill>
              </a:rPr>
              <a:t>uygulanan</a:t>
            </a:r>
            <a:r>
              <a:rPr lang="en-US" sz="2400" dirty="0">
                <a:solidFill>
                  <a:schemeClr val="tx1">
                    <a:alpha val="80000"/>
                  </a:schemeClr>
                </a:solidFill>
              </a:rPr>
              <a:t> "Superblocks" </a:t>
            </a:r>
            <a:r>
              <a:rPr lang="en-US" sz="2400" err="1">
                <a:solidFill>
                  <a:schemeClr val="tx1">
                    <a:alpha val="80000"/>
                  </a:schemeClr>
                </a:solidFill>
              </a:rPr>
              <a:t>konsepti</a:t>
            </a:r>
            <a:r>
              <a:rPr lang="en-US" sz="2400" dirty="0">
                <a:solidFill>
                  <a:schemeClr val="tx1">
                    <a:alpha val="80000"/>
                  </a:schemeClr>
                </a:solidFill>
              </a:rPr>
              <a:t>, </a:t>
            </a:r>
            <a:r>
              <a:rPr lang="en-US" sz="2400" err="1">
                <a:solidFill>
                  <a:schemeClr val="tx1">
                    <a:alpha val="80000"/>
                  </a:schemeClr>
                </a:solidFill>
              </a:rPr>
              <a:t>şehir</a:t>
            </a:r>
            <a:r>
              <a:rPr lang="en-US" sz="2400" dirty="0">
                <a:solidFill>
                  <a:schemeClr val="tx1">
                    <a:alpha val="80000"/>
                  </a:schemeClr>
                </a:solidFill>
              </a:rPr>
              <a:t> </a:t>
            </a:r>
            <a:r>
              <a:rPr lang="en-US" sz="2400" err="1">
                <a:solidFill>
                  <a:schemeClr val="tx1">
                    <a:alpha val="80000"/>
                  </a:schemeClr>
                </a:solidFill>
              </a:rPr>
              <a:t>içindeki</a:t>
            </a:r>
            <a:r>
              <a:rPr lang="en-US" sz="2400" dirty="0">
                <a:solidFill>
                  <a:schemeClr val="tx1">
                    <a:alpha val="80000"/>
                  </a:schemeClr>
                </a:solidFill>
              </a:rPr>
              <a:t> </a:t>
            </a:r>
            <a:r>
              <a:rPr lang="en-US" sz="2400" err="1">
                <a:solidFill>
                  <a:schemeClr val="tx1">
                    <a:alpha val="80000"/>
                  </a:schemeClr>
                </a:solidFill>
              </a:rPr>
              <a:t>belirli</a:t>
            </a:r>
            <a:r>
              <a:rPr lang="en-US" sz="2400" dirty="0">
                <a:solidFill>
                  <a:schemeClr val="tx1">
                    <a:alpha val="80000"/>
                  </a:schemeClr>
                </a:solidFill>
              </a:rPr>
              <a:t> </a:t>
            </a:r>
            <a:r>
              <a:rPr lang="en-US" sz="2400" err="1">
                <a:solidFill>
                  <a:schemeClr val="tx1">
                    <a:alpha val="80000"/>
                  </a:schemeClr>
                </a:solidFill>
              </a:rPr>
              <a:t>alanları</a:t>
            </a:r>
            <a:r>
              <a:rPr lang="en-US" sz="2400" dirty="0">
                <a:solidFill>
                  <a:schemeClr val="tx1">
                    <a:alpha val="80000"/>
                  </a:schemeClr>
                </a:solidFill>
              </a:rPr>
              <a:t> </a:t>
            </a:r>
            <a:r>
              <a:rPr lang="en-US" sz="2400" err="1">
                <a:solidFill>
                  <a:schemeClr val="tx1">
                    <a:alpha val="80000"/>
                  </a:schemeClr>
                </a:solidFill>
              </a:rPr>
              <a:t>trafiğe</a:t>
            </a:r>
            <a:r>
              <a:rPr lang="en-US" sz="2400" dirty="0">
                <a:solidFill>
                  <a:schemeClr val="tx1">
                    <a:alpha val="80000"/>
                  </a:schemeClr>
                </a:solidFill>
              </a:rPr>
              <a:t> </a:t>
            </a:r>
            <a:r>
              <a:rPr lang="en-US" sz="2400" err="1">
                <a:solidFill>
                  <a:schemeClr val="tx1">
                    <a:alpha val="80000"/>
                  </a:schemeClr>
                </a:solidFill>
              </a:rPr>
              <a:t>kapatarak</a:t>
            </a:r>
            <a:r>
              <a:rPr lang="en-US" sz="2400" dirty="0">
                <a:solidFill>
                  <a:schemeClr val="tx1">
                    <a:alpha val="80000"/>
                  </a:schemeClr>
                </a:solidFill>
              </a:rPr>
              <a:t> </a:t>
            </a:r>
            <a:r>
              <a:rPr lang="en-US" sz="2400" err="1">
                <a:solidFill>
                  <a:schemeClr val="tx1">
                    <a:alpha val="80000"/>
                  </a:schemeClr>
                </a:solidFill>
              </a:rPr>
              <a:t>yayalar</a:t>
            </a:r>
            <a:r>
              <a:rPr lang="en-US" sz="2400" dirty="0">
                <a:solidFill>
                  <a:schemeClr val="tx1">
                    <a:alpha val="80000"/>
                  </a:schemeClr>
                </a:solidFill>
              </a:rPr>
              <a:t> </a:t>
            </a:r>
            <a:r>
              <a:rPr lang="en-US" sz="2400" err="1">
                <a:solidFill>
                  <a:schemeClr val="tx1">
                    <a:alpha val="80000"/>
                  </a:schemeClr>
                </a:solidFill>
              </a:rPr>
              <a:t>ve</a:t>
            </a:r>
            <a:r>
              <a:rPr lang="en-US" sz="2400" dirty="0">
                <a:solidFill>
                  <a:schemeClr val="tx1">
                    <a:alpha val="80000"/>
                  </a:schemeClr>
                </a:solidFill>
              </a:rPr>
              <a:t> </a:t>
            </a:r>
            <a:r>
              <a:rPr lang="en-US" sz="2400" err="1">
                <a:solidFill>
                  <a:schemeClr val="tx1">
                    <a:alpha val="80000"/>
                  </a:schemeClr>
                </a:solidFill>
              </a:rPr>
              <a:t>bisikletliler</a:t>
            </a:r>
            <a:r>
              <a:rPr lang="en-US" sz="2400" dirty="0">
                <a:solidFill>
                  <a:schemeClr val="tx1">
                    <a:alpha val="80000"/>
                  </a:schemeClr>
                </a:solidFill>
              </a:rPr>
              <a:t> </a:t>
            </a:r>
            <a:r>
              <a:rPr lang="en-US" sz="2400" err="1">
                <a:solidFill>
                  <a:schemeClr val="tx1">
                    <a:alpha val="80000"/>
                  </a:schemeClr>
                </a:solidFill>
              </a:rPr>
              <a:t>için</a:t>
            </a:r>
            <a:r>
              <a:rPr lang="en-US" sz="2400" dirty="0">
                <a:solidFill>
                  <a:schemeClr val="tx1">
                    <a:alpha val="80000"/>
                  </a:schemeClr>
                </a:solidFill>
              </a:rPr>
              <a:t> </a:t>
            </a:r>
            <a:r>
              <a:rPr lang="en-US" sz="2400" err="1">
                <a:solidFill>
                  <a:schemeClr val="tx1">
                    <a:alpha val="80000"/>
                  </a:schemeClr>
                </a:solidFill>
              </a:rPr>
              <a:t>güvenli</a:t>
            </a:r>
            <a:r>
              <a:rPr lang="en-US" sz="2400" dirty="0">
                <a:solidFill>
                  <a:schemeClr val="tx1">
                    <a:alpha val="80000"/>
                  </a:schemeClr>
                </a:solidFill>
              </a:rPr>
              <a:t> </a:t>
            </a:r>
            <a:r>
              <a:rPr lang="en-US" sz="2400" err="1">
                <a:solidFill>
                  <a:schemeClr val="tx1">
                    <a:alpha val="80000"/>
                  </a:schemeClr>
                </a:solidFill>
              </a:rPr>
              <a:t>alanlar</a:t>
            </a:r>
            <a:r>
              <a:rPr lang="en-US" sz="2400" dirty="0">
                <a:solidFill>
                  <a:schemeClr val="tx1">
                    <a:alpha val="80000"/>
                  </a:schemeClr>
                </a:solidFill>
              </a:rPr>
              <a:t> </a:t>
            </a:r>
            <a:r>
              <a:rPr lang="en-US" sz="2400" err="1">
                <a:solidFill>
                  <a:schemeClr val="tx1">
                    <a:alpha val="80000"/>
                  </a:schemeClr>
                </a:solidFill>
              </a:rPr>
              <a:t>oluşturarak</a:t>
            </a:r>
            <a:r>
              <a:rPr lang="en-US" sz="2400" dirty="0">
                <a:solidFill>
                  <a:schemeClr val="tx1">
                    <a:alpha val="80000"/>
                  </a:schemeClr>
                </a:solidFill>
              </a:rPr>
              <a:t> </a:t>
            </a:r>
            <a:r>
              <a:rPr lang="en-US" sz="2400" err="1">
                <a:solidFill>
                  <a:schemeClr val="tx1">
                    <a:alpha val="80000"/>
                  </a:schemeClr>
                </a:solidFill>
              </a:rPr>
              <a:t>trafik</a:t>
            </a:r>
            <a:r>
              <a:rPr lang="en-US" sz="2400" dirty="0">
                <a:solidFill>
                  <a:schemeClr val="tx1">
                    <a:alpha val="80000"/>
                  </a:schemeClr>
                </a:solidFill>
              </a:rPr>
              <a:t> </a:t>
            </a:r>
            <a:r>
              <a:rPr lang="en-US" sz="2400" err="1">
                <a:solidFill>
                  <a:schemeClr val="tx1">
                    <a:alpha val="80000"/>
                  </a:schemeClr>
                </a:solidFill>
              </a:rPr>
              <a:t>sorunlarına</a:t>
            </a:r>
            <a:r>
              <a:rPr lang="en-US" sz="2400" dirty="0">
                <a:solidFill>
                  <a:schemeClr val="tx1">
                    <a:alpha val="80000"/>
                  </a:schemeClr>
                </a:solidFill>
              </a:rPr>
              <a:t> </a:t>
            </a:r>
            <a:r>
              <a:rPr lang="en-US" sz="2400" err="1">
                <a:solidFill>
                  <a:schemeClr val="tx1">
                    <a:alpha val="80000"/>
                  </a:schemeClr>
                </a:solidFill>
              </a:rPr>
              <a:t>çözüm</a:t>
            </a:r>
            <a:r>
              <a:rPr lang="en-US" sz="2400" dirty="0">
                <a:solidFill>
                  <a:schemeClr val="tx1">
                    <a:alpha val="80000"/>
                  </a:schemeClr>
                </a:solidFill>
              </a:rPr>
              <a:t> </a:t>
            </a:r>
            <a:r>
              <a:rPr lang="en-US" sz="2400" err="1">
                <a:solidFill>
                  <a:schemeClr val="tx1">
                    <a:alpha val="80000"/>
                  </a:schemeClr>
                </a:solidFill>
              </a:rPr>
              <a:t>getirmiştir</a:t>
            </a:r>
            <a:r>
              <a:rPr lang="en-US" sz="2400" dirty="0">
                <a:solidFill>
                  <a:schemeClr val="tx1">
                    <a:alpha val="80000"/>
                  </a:schemeClr>
                </a:solidFill>
              </a:rPr>
              <a:t>.</a:t>
            </a:r>
            <a:endParaRPr lang="en-US" sz="2400" dirty="0">
              <a:solidFill>
                <a:srgbClr val="000000">
                  <a:alpha val="80000"/>
                </a:srgbClr>
              </a:solidFill>
            </a:endParaRPr>
          </a:p>
          <a:p>
            <a:pPr indent="-228600">
              <a:lnSpc>
                <a:spcPct val="90000"/>
              </a:lnSpc>
              <a:spcAft>
                <a:spcPts val="600"/>
              </a:spcAft>
              <a:buFont typeface="Arial" panose="020B0604020202020204" pitchFamily="34" charset="0"/>
              <a:buChar char="•"/>
            </a:pPr>
            <a:endParaRPr lang="en-US" sz="2400" dirty="0">
              <a:solidFill>
                <a:srgbClr val="000000">
                  <a:alpha val="80000"/>
                </a:srgbClr>
              </a:solidFill>
            </a:endParaRPr>
          </a:p>
        </p:txBody>
      </p:sp>
      <p:sp>
        <p:nvSpPr>
          <p:cNvPr id="1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463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C880D58-0477-47F1-B3CB-4B3017941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3593"/>
            <a:ext cx="1861854" cy="717514"/>
            <a:chOff x="0" y="377893"/>
            <a:chExt cx="1861854" cy="717514"/>
          </a:xfrm>
          <a:solidFill>
            <a:schemeClr val="bg1"/>
          </a:solidFill>
        </p:grpSpPr>
        <p:sp>
          <p:nvSpPr>
            <p:cNvPr id="16" name="Freeform: Shape 1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8" name="Resim 7" descr="gökdelen, ağaç, gökyüzü, bitki içeren bir resim&#10;&#10;Açıklama otomatik olarak oluşturuldu">
            <a:extLst>
              <a:ext uri="{FF2B5EF4-FFF2-40B4-BE49-F238E27FC236}">
                <a16:creationId xmlns:a16="http://schemas.microsoft.com/office/drawing/2014/main" id="{E3FAC78C-C076-40C8-9ABE-0090BCC6DEB1}"/>
              </a:ext>
            </a:extLst>
          </p:cNvPr>
          <p:cNvPicPr>
            <a:picLocks noChangeAspect="1"/>
          </p:cNvPicPr>
          <p:nvPr/>
        </p:nvPicPr>
        <p:blipFill rotWithShape="1">
          <a:blip r:embed="rId2"/>
          <a:srcRect r="1" b="1"/>
          <a:stretch/>
        </p:blipFill>
        <p:spPr>
          <a:xfrm>
            <a:off x="235534" y="1009050"/>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
        <p:nvSpPr>
          <p:cNvPr id="19" name="Graphic 212">
            <a:extLst>
              <a:ext uri="{FF2B5EF4-FFF2-40B4-BE49-F238E27FC236}">
                <a16:creationId xmlns:a16="http://schemas.microsoft.com/office/drawing/2014/main" id="{877E3FF1-E4B8-49CB-9DD6-7D2067808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221050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Graphic 212">
            <a:extLst>
              <a:ext uri="{FF2B5EF4-FFF2-40B4-BE49-F238E27FC236}">
                <a16:creationId xmlns:a16="http://schemas.microsoft.com/office/drawing/2014/main" id="{30BDE8C6-094E-46E6-BD5E-75FAB4F7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221050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etin kutusu 2">
            <a:extLst>
              <a:ext uri="{FF2B5EF4-FFF2-40B4-BE49-F238E27FC236}">
                <a16:creationId xmlns:a16="http://schemas.microsoft.com/office/drawing/2014/main" id="{99B7C4BE-3336-2E8E-5EDD-0D85C55A6B38}"/>
              </a:ext>
            </a:extLst>
          </p:cNvPr>
          <p:cNvSpPr txBox="1"/>
          <p:nvPr/>
        </p:nvSpPr>
        <p:spPr>
          <a:xfrm>
            <a:off x="6147029" y="1161079"/>
            <a:ext cx="5217173" cy="43513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dirty="0" err="1">
                <a:solidFill>
                  <a:schemeClr val="bg1"/>
                </a:solidFill>
              </a:rPr>
              <a:t>Bilimsel</a:t>
            </a:r>
            <a:r>
              <a:rPr lang="en-US" dirty="0">
                <a:solidFill>
                  <a:schemeClr val="bg1"/>
                </a:solidFill>
              </a:rPr>
              <a:t> </a:t>
            </a:r>
            <a:r>
              <a:rPr lang="en-US" dirty="0" err="1">
                <a:solidFill>
                  <a:schemeClr val="bg1"/>
                </a:solidFill>
              </a:rPr>
              <a:t>Verilere</a:t>
            </a:r>
            <a:r>
              <a:rPr lang="en-US" dirty="0">
                <a:solidFill>
                  <a:schemeClr val="bg1"/>
                </a:solidFill>
              </a:rPr>
              <a:t> </a:t>
            </a:r>
            <a:r>
              <a:rPr lang="en-US" dirty="0" err="1">
                <a:solidFill>
                  <a:schemeClr val="bg1"/>
                </a:solidFill>
              </a:rPr>
              <a:t>Dayalı</a:t>
            </a:r>
            <a:r>
              <a:rPr lang="en-US" dirty="0">
                <a:solidFill>
                  <a:schemeClr val="bg1"/>
                </a:solidFill>
              </a:rPr>
              <a:t> </a:t>
            </a:r>
            <a:r>
              <a:rPr lang="en-US" dirty="0" err="1">
                <a:solidFill>
                  <a:schemeClr val="bg1"/>
                </a:solidFill>
              </a:rPr>
              <a:t>Yaklaşım</a:t>
            </a:r>
            <a:r>
              <a:rPr lang="en-US" dirty="0">
                <a:solidFill>
                  <a:schemeClr val="bg1"/>
                </a:solidFill>
              </a:rPr>
              <a:t>: Dünya </a:t>
            </a:r>
            <a:r>
              <a:rPr lang="en-US" dirty="0" err="1">
                <a:solidFill>
                  <a:schemeClr val="bg1"/>
                </a:solidFill>
              </a:rPr>
              <a:t>Ekonomik</a:t>
            </a:r>
            <a:r>
              <a:rPr lang="en-US" dirty="0">
                <a:solidFill>
                  <a:schemeClr val="bg1"/>
                </a:solidFill>
              </a:rPr>
              <a:t> </a:t>
            </a:r>
            <a:r>
              <a:rPr lang="en-US" dirty="0" err="1">
                <a:solidFill>
                  <a:schemeClr val="bg1"/>
                </a:solidFill>
              </a:rPr>
              <a:t>Forumu'nun</a:t>
            </a:r>
            <a:r>
              <a:rPr lang="en-US" dirty="0">
                <a:solidFill>
                  <a:schemeClr val="bg1"/>
                </a:solidFill>
              </a:rPr>
              <a:t> </a:t>
            </a:r>
            <a:r>
              <a:rPr lang="en-US" dirty="0" err="1">
                <a:solidFill>
                  <a:schemeClr val="bg1"/>
                </a:solidFill>
              </a:rPr>
              <a:t>Küresel</a:t>
            </a:r>
            <a:r>
              <a:rPr lang="en-US" dirty="0">
                <a:solidFill>
                  <a:schemeClr val="bg1"/>
                </a:solidFill>
              </a:rPr>
              <a:t> </a:t>
            </a:r>
            <a:r>
              <a:rPr lang="en-US" dirty="0" err="1">
                <a:solidFill>
                  <a:schemeClr val="bg1"/>
                </a:solidFill>
              </a:rPr>
              <a:t>Rekabet</a:t>
            </a:r>
            <a:r>
              <a:rPr lang="en-US" dirty="0">
                <a:solidFill>
                  <a:schemeClr val="bg1"/>
                </a:solidFill>
              </a:rPr>
              <a:t> </a:t>
            </a:r>
            <a:r>
              <a:rPr lang="en-US" dirty="0" err="1">
                <a:solidFill>
                  <a:schemeClr val="bg1"/>
                </a:solidFill>
              </a:rPr>
              <a:t>Raporu'na</a:t>
            </a:r>
            <a:r>
              <a:rPr lang="en-US" dirty="0">
                <a:solidFill>
                  <a:schemeClr val="bg1"/>
                </a:solidFill>
              </a:rPr>
              <a:t> </a:t>
            </a:r>
            <a:r>
              <a:rPr lang="en-US" dirty="0" err="1">
                <a:solidFill>
                  <a:schemeClr val="bg1"/>
                </a:solidFill>
              </a:rPr>
              <a:t>göre</a:t>
            </a:r>
            <a:r>
              <a:rPr lang="en-US" dirty="0">
                <a:solidFill>
                  <a:schemeClr val="bg1"/>
                </a:solidFill>
              </a:rPr>
              <a:t>, </a:t>
            </a:r>
            <a:r>
              <a:rPr lang="en-US" dirty="0" err="1">
                <a:solidFill>
                  <a:schemeClr val="bg1"/>
                </a:solidFill>
              </a:rPr>
              <a:t>akıllı</a:t>
            </a:r>
            <a:r>
              <a:rPr lang="en-US" dirty="0">
                <a:solidFill>
                  <a:schemeClr val="bg1"/>
                </a:solidFill>
              </a:rPr>
              <a:t> </a:t>
            </a:r>
            <a:r>
              <a:rPr lang="en-US" dirty="0" err="1">
                <a:solidFill>
                  <a:schemeClr val="bg1"/>
                </a:solidFill>
              </a:rPr>
              <a:t>ulaşım</a:t>
            </a:r>
            <a:r>
              <a:rPr lang="en-US" dirty="0">
                <a:solidFill>
                  <a:schemeClr val="bg1"/>
                </a:solidFill>
              </a:rPr>
              <a:t> </a:t>
            </a:r>
            <a:r>
              <a:rPr lang="en-US" dirty="0" err="1">
                <a:solidFill>
                  <a:schemeClr val="bg1"/>
                </a:solidFill>
              </a:rPr>
              <a:t>sistemlerinin</a:t>
            </a:r>
            <a:r>
              <a:rPr lang="en-US" dirty="0">
                <a:solidFill>
                  <a:schemeClr val="bg1"/>
                </a:solidFill>
              </a:rPr>
              <a:t> </a:t>
            </a:r>
            <a:r>
              <a:rPr lang="en-US" dirty="0" err="1">
                <a:solidFill>
                  <a:schemeClr val="bg1"/>
                </a:solidFill>
              </a:rPr>
              <a:t>kullanımı</a:t>
            </a:r>
            <a:r>
              <a:rPr lang="en-US" dirty="0">
                <a:solidFill>
                  <a:schemeClr val="bg1"/>
                </a:solidFill>
              </a:rPr>
              <a:t>, </a:t>
            </a:r>
            <a:r>
              <a:rPr lang="en-US" dirty="0" err="1">
                <a:solidFill>
                  <a:schemeClr val="bg1"/>
                </a:solidFill>
              </a:rPr>
              <a:t>şehirlerin</a:t>
            </a:r>
            <a:r>
              <a:rPr lang="en-US" dirty="0">
                <a:solidFill>
                  <a:schemeClr val="bg1"/>
                </a:solidFill>
              </a:rPr>
              <a:t> </a:t>
            </a:r>
            <a:r>
              <a:rPr lang="en-US" dirty="0" err="1">
                <a:solidFill>
                  <a:schemeClr val="bg1"/>
                </a:solidFill>
              </a:rPr>
              <a:t>rekabet</a:t>
            </a:r>
            <a:r>
              <a:rPr lang="en-US" dirty="0">
                <a:solidFill>
                  <a:schemeClr val="bg1"/>
                </a:solidFill>
              </a:rPr>
              <a:t> </a:t>
            </a:r>
            <a:r>
              <a:rPr lang="en-US" dirty="0" err="1">
                <a:solidFill>
                  <a:schemeClr val="bg1"/>
                </a:solidFill>
              </a:rPr>
              <a:t>gücünü</a:t>
            </a:r>
            <a:r>
              <a:rPr lang="en-US" dirty="0">
                <a:solidFill>
                  <a:schemeClr val="bg1"/>
                </a:solidFill>
              </a:rPr>
              <a:t> </a:t>
            </a:r>
            <a:r>
              <a:rPr lang="en-US" dirty="0" err="1">
                <a:solidFill>
                  <a:schemeClr val="bg1"/>
                </a:solidFill>
              </a:rPr>
              <a:t>artırabilir</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ekonomik</a:t>
            </a:r>
            <a:r>
              <a:rPr lang="en-US" dirty="0">
                <a:solidFill>
                  <a:schemeClr val="bg1"/>
                </a:solidFill>
              </a:rPr>
              <a:t> </a:t>
            </a:r>
            <a:r>
              <a:rPr lang="en-US" dirty="0" err="1">
                <a:solidFill>
                  <a:schemeClr val="bg1"/>
                </a:solidFill>
              </a:rPr>
              <a:t>performanslarını</a:t>
            </a:r>
            <a:r>
              <a:rPr lang="en-US" dirty="0">
                <a:solidFill>
                  <a:schemeClr val="bg1"/>
                </a:solidFill>
              </a:rPr>
              <a:t>  </a:t>
            </a:r>
            <a:r>
              <a:rPr lang="en-US" dirty="0" err="1">
                <a:solidFill>
                  <a:schemeClr val="bg1"/>
                </a:solidFill>
              </a:rPr>
              <a:t>yükseltebilir</a:t>
            </a:r>
            <a:r>
              <a:rPr lang="en-US" dirty="0">
                <a:solidFill>
                  <a:schemeClr val="bg1"/>
                </a:solidFill>
              </a:rPr>
              <a:t>.</a:t>
            </a:r>
          </a:p>
          <a:p>
            <a:pPr indent="-228600">
              <a:lnSpc>
                <a:spcPct val="90000"/>
              </a:lnSpc>
              <a:spcAft>
                <a:spcPts val="600"/>
              </a:spcAft>
              <a:buFont typeface="Arial" panose="020B0604020202020204" pitchFamily="34" charset="0"/>
              <a:buChar char="•"/>
            </a:pPr>
            <a:endParaRPr lang="en-US" dirty="0">
              <a:solidFill>
                <a:schemeClr val="bg1"/>
              </a:solidFill>
            </a:endParaRPr>
          </a:p>
          <a:p>
            <a:pPr marL="57150" indent="-285750">
              <a:lnSpc>
                <a:spcPct val="90000"/>
              </a:lnSpc>
              <a:spcAft>
                <a:spcPts val="600"/>
              </a:spcAft>
              <a:buFont typeface="Arial" panose="020B0604020202020204" pitchFamily="34" charset="0"/>
              <a:buChar char="•"/>
            </a:pPr>
            <a:r>
              <a:rPr lang="en-US" err="1">
                <a:solidFill>
                  <a:schemeClr val="bg1"/>
                </a:solidFill>
                <a:ea typeface="+mn-lt"/>
                <a:cs typeface="+mn-lt"/>
              </a:rPr>
              <a:t>Sonuç</a:t>
            </a:r>
            <a:r>
              <a:rPr lang="en-US" dirty="0">
                <a:solidFill>
                  <a:schemeClr val="bg1"/>
                </a:solidFill>
                <a:ea typeface="+mn-lt"/>
                <a:cs typeface="+mn-lt"/>
              </a:rPr>
              <a:t>: </a:t>
            </a:r>
            <a:r>
              <a:rPr lang="en-US" err="1">
                <a:solidFill>
                  <a:schemeClr val="bg1"/>
                </a:solidFill>
                <a:ea typeface="+mn-lt"/>
                <a:cs typeface="+mn-lt"/>
              </a:rPr>
              <a:t>Bilimsel</a:t>
            </a:r>
            <a:r>
              <a:rPr lang="en-US" dirty="0">
                <a:solidFill>
                  <a:schemeClr val="bg1"/>
                </a:solidFill>
                <a:ea typeface="+mn-lt"/>
                <a:cs typeface="+mn-lt"/>
              </a:rPr>
              <a:t> </a:t>
            </a:r>
            <a:r>
              <a:rPr lang="en-US" err="1">
                <a:solidFill>
                  <a:schemeClr val="bg1"/>
                </a:solidFill>
                <a:ea typeface="+mn-lt"/>
                <a:cs typeface="+mn-lt"/>
              </a:rPr>
              <a:t>verilere</a:t>
            </a:r>
            <a:r>
              <a:rPr lang="en-US" dirty="0">
                <a:solidFill>
                  <a:schemeClr val="bg1"/>
                </a:solidFill>
                <a:ea typeface="+mn-lt"/>
                <a:cs typeface="+mn-lt"/>
              </a:rPr>
              <a:t> </a:t>
            </a:r>
            <a:r>
              <a:rPr lang="en-US" err="1">
                <a:solidFill>
                  <a:schemeClr val="bg1"/>
                </a:solidFill>
                <a:ea typeface="+mn-lt"/>
                <a:cs typeface="+mn-lt"/>
              </a:rPr>
              <a:t>dayanarak</a:t>
            </a:r>
            <a:r>
              <a:rPr lang="en-US" dirty="0">
                <a:solidFill>
                  <a:schemeClr val="bg1"/>
                </a:solidFill>
                <a:ea typeface="+mn-lt"/>
                <a:cs typeface="+mn-lt"/>
              </a:rPr>
              <a:t> </a:t>
            </a:r>
            <a:r>
              <a:rPr lang="en-US" err="1">
                <a:solidFill>
                  <a:schemeClr val="bg1"/>
                </a:solidFill>
                <a:ea typeface="+mn-lt"/>
                <a:cs typeface="+mn-lt"/>
              </a:rPr>
              <a:t>ve</a:t>
            </a:r>
            <a:r>
              <a:rPr lang="en-US" dirty="0">
                <a:solidFill>
                  <a:schemeClr val="bg1"/>
                </a:solidFill>
                <a:ea typeface="+mn-lt"/>
                <a:cs typeface="+mn-lt"/>
              </a:rPr>
              <a:t> </a:t>
            </a:r>
            <a:r>
              <a:rPr lang="en-US" err="1">
                <a:solidFill>
                  <a:schemeClr val="bg1"/>
                </a:solidFill>
                <a:ea typeface="+mn-lt"/>
                <a:cs typeface="+mn-lt"/>
              </a:rPr>
              <a:t>somut</a:t>
            </a:r>
            <a:r>
              <a:rPr lang="en-US" dirty="0">
                <a:solidFill>
                  <a:schemeClr val="bg1"/>
                </a:solidFill>
                <a:ea typeface="+mn-lt"/>
                <a:cs typeface="+mn-lt"/>
              </a:rPr>
              <a:t> </a:t>
            </a:r>
            <a:r>
              <a:rPr lang="en-US" err="1">
                <a:solidFill>
                  <a:schemeClr val="bg1"/>
                </a:solidFill>
                <a:ea typeface="+mn-lt"/>
                <a:cs typeface="+mn-lt"/>
              </a:rPr>
              <a:t>örneklerle</a:t>
            </a:r>
            <a:r>
              <a:rPr lang="en-US" dirty="0">
                <a:solidFill>
                  <a:schemeClr val="bg1"/>
                </a:solidFill>
                <a:ea typeface="+mn-lt"/>
                <a:cs typeface="+mn-lt"/>
              </a:rPr>
              <a:t> </a:t>
            </a:r>
            <a:r>
              <a:rPr lang="en-US" err="1">
                <a:solidFill>
                  <a:schemeClr val="bg1"/>
                </a:solidFill>
                <a:ea typeface="+mn-lt"/>
                <a:cs typeface="+mn-lt"/>
              </a:rPr>
              <a:t>desteklenen</a:t>
            </a:r>
            <a:r>
              <a:rPr lang="en-US" dirty="0">
                <a:solidFill>
                  <a:schemeClr val="bg1"/>
                </a:solidFill>
                <a:ea typeface="+mn-lt"/>
                <a:cs typeface="+mn-lt"/>
              </a:rPr>
              <a:t> </a:t>
            </a:r>
            <a:r>
              <a:rPr lang="en-US" err="1">
                <a:solidFill>
                  <a:schemeClr val="bg1"/>
                </a:solidFill>
                <a:ea typeface="+mn-lt"/>
                <a:cs typeface="+mn-lt"/>
              </a:rPr>
              <a:t>bu</a:t>
            </a:r>
            <a:r>
              <a:rPr lang="en-US" dirty="0">
                <a:solidFill>
                  <a:schemeClr val="bg1"/>
                </a:solidFill>
                <a:ea typeface="+mn-lt"/>
                <a:cs typeface="+mn-lt"/>
              </a:rPr>
              <a:t> </a:t>
            </a:r>
            <a:r>
              <a:rPr lang="en-US" err="1">
                <a:solidFill>
                  <a:schemeClr val="bg1"/>
                </a:solidFill>
                <a:ea typeface="+mn-lt"/>
                <a:cs typeface="+mn-lt"/>
              </a:rPr>
              <a:t>bilgiler</a:t>
            </a:r>
            <a:r>
              <a:rPr lang="en-US" dirty="0">
                <a:solidFill>
                  <a:schemeClr val="bg1"/>
                </a:solidFill>
                <a:ea typeface="+mn-lt"/>
                <a:cs typeface="+mn-lt"/>
              </a:rPr>
              <a:t> </a:t>
            </a:r>
            <a:r>
              <a:rPr lang="en-US" err="1">
                <a:solidFill>
                  <a:schemeClr val="bg1"/>
                </a:solidFill>
                <a:ea typeface="+mn-lt"/>
                <a:cs typeface="+mn-lt"/>
              </a:rPr>
              <a:t>ışığında</a:t>
            </a:r>
            <a:r>
              <a:rPr lang="en-US" dirty="0">
                <a:solidFill>
                  <a:schemeClr val="bg1"/>
                </a:solidFill>
                <a:ea typeface="+mn-lt"/>
                <a:cs typeface="+mn-lt"/>
              </a:rPr>
              <a:t>, </a:t>
            </a:r>
            <a:r>
              <a:rPr lang="en-US" err="1">
                <a:solidFill>
                  <a:schemeClr val="bg1"/>
                </a:solidFill>
                <a:ea typeface="+mn-lt"/>
                <a:cs typeface="+mn-lt"/>
              </a:rPr>
              <a:t>akıllı</a:t>
            </a:r>
            <a:r>
              <a:rPr lang="en-US" dirty="0">
                <a:solidFill>
                  <a:schemeClr val="bg1"/>
                </a:solidFill>
                <a:ea typeface="+mn-lt"/>
                <a:cs typeface="+mn-lt"/>
              </a:rPr>
              <a:t> </a:t>
            </a:r>
            <a:r>
              <a:rPr lang="en-US" err="1">
                <a:solidFill>
                  <a:schemeClr val="bg1"/>
                </a:solidFill>
                <a:ea typeface="+mn-lt"/>
                <a:cs typeface="+mn-lt"/>
              </a:rPr>
              <a:t>şehirlerde</a:t>
            </a:r>
            <a:r>
              <a:rPr lang="en-US" dirty="0">
                <a:solidFill>
                  <a:schemeClr val="bg1"/>
                </a:solidFill>
                <a:ea typeface="+mn-lt"/>
                <a:cs typeface="+mn-lt"/>
              </a:rPr>
              <a:t> </a:t>
            </a:r>
            <a:r>
              <a:rPr lang="en-US" err="1">
                <a:solidFill>
                  <a:schemeClr val="bg1"/>
                </a:solidFill>
                <a:ea typeface="+mn-lt"/>
                <a:cs typeface="+mn-lt"/>
              </a:rPr>
              <a:t>trafik</a:t>
            </a:r>
            <a:r>
              <a:rPr lang="en-US" dirty="0">
                <a:solidFill>
                  <a:schemeClr val="bg1"/>
                </a:solidFill>
                <a:ea typeface="+mn-lt"/>
                <a:cs typeface="+mn-lt"/>
              </a:rPr>
              <a:t> </a:t>
            </a:r>
            <a:r>
              <a:rPr lang="en-US" err="1">
                <a:solidFill>
                  <a:schemeClr val="bg1"/>
                </a:solidFill>
                <a:ea typeface="+mn-lt"/>
                <a:cs typeface="+mn-lt"/>
              </a:rPr>
              <a:t>yönetimi</a:t>
            </a:r>
            <a:r>
              <a:rPr lang="en-US" dirty="0">
                <a:solidFill>
                  <a:schemeClr val="bg1"/>
                </a:solidFill>
                <a:ea typeface="+mn-lt"/>
                <a:cs typeface="+mn-lt"/>
              </a:rPr>
              <a:t>, </a:t>
            </a:r>
            <a:r>
              <a:rPr lang="en-US" err="1">
                <a:solidFill>
                  <a:schemeClr val="bg1"/>
                </a:solidFill>
                <a:ea typeface="+mn-lt"/>
                <a:cs typeface="+mn-lt"/>
              </a:rPr>
              <a:t>şehirlerin</a:t>
            </a:r>
            <a:r>
              <a:rPr lang="en-US" dirty="0">
                <a:solidFill>
                  <a:schemeClr val="bg1"/>
                </a:solidFill>
                <a:ea typeface="+mn-lt"/>
                <a:cs typeface="+mn-lt"/>
              </a:rPr>
              <a:t> </a:t>
            </a:r>
            <a:r>
              <a:rPr lang="en-US" err="1">
                <a:solidFill>
                  <a:schemeClr val="bg1"/>
                </a:solidFill>
                <a:ea typeface="+mn-lt"/>
                <a:cs typeface="+mn-lt"/>
              </a:rPr>
              <a:t>büyüme</a:t>
            </a:r>
            <a:r>
              <a:rPr lang="en-US" dirty="0">
                <a:solidFill>
                  <a:schemeClr val="bg1"/>
                </a:solidFill>
                <a:ea typeface="+mn-lt"/>
                <a:cs typeface="+mn-lt"/>
              </a:rPr>
              <a:t> </a:t>
            </a:r>
            <a:r>
              <a:rPr lang="en-US" err="1">
                <a:solidFill>
                  <a:schemeClr val="bg1"/>
                </a:solidFill>
                <a:ea typeface="+mn-lt"/>
                <a:cs typeface="+mn-lt"/>
              </a:rPr>
              <a:t>ve</a:t>
            </a:r>
            <a:r>
              <a:rPr lang="en-US" dirty="0">
                <a:solidFill>
                  <a:schemeClr val="bg1"/>
                </a:solidFill>
                <a:ea typeface="+mn-lt"/>
                <a:cs typeface="+mn-lt"/>
              </a:rPr>
              <a:t> </a:t>
            </a:r>
            <a:r>
              <a:rPr lang="en-US" err="1">
                <a:solidFill>
                  <a:schemeClr val="bg1"/>
                </a:solidFill>
                <a:ea typeface="+mn-lt"/>
                <a:cs typeface="+mn-lt"/>
              </a:rPr>
              <a:t>gelişme</a:t>
            </a:r>
            <a:r>
              <a:rPr lang="en-US" dirty="0">
                <a:solidFill>
                  <a:schemeClr val="bg1"/>
                </a:solidFill>
                <a:ea typeface="+mn-lt"/>
                <a:cs typeface="+mn-lt"/>
              </a:rPr>
              <a:t> </a:t>
            </a:r>
            <a:r>
              <a:rPr lang="en-US" err="1">
                <a:solidFill>
                  <a:schemeClr val="bg1"/>
                </a:solidFill>
                <a:ea typeface="+mn-lt"/>
                <a:cs typeface="+mn-lt"/>
              </a:rPr>
              <a:t>sürecinde</a:t>
            </a:r>
            <a:r>
              <a:rPr lang="en-US" dirty="0">
                <a:solidFill>
                  <a:schemeClr val="bg1"/>
                </a:solidFill>
                <a:ea typeface="+mn-lt"/>
                <a:cs typeface="+mn-lt"/>
              </a:rPr>
              <a:t> </a:t>
            </a:r>
            <a:r>
              <a:rPr lang="en-US" err="1">
                <a:solidFill>
                  <a:schemeClr val="bg1"/>
                </a:solidFill>
                <a:ea typeface="+mn-lt"/>
                <a:cs typeface="+mn-lt"/>
              </a:rPr>
              <a:t>daha</a:t>
            </a:r>
            <a:r>
              <a:rPr lang="en-US" dirty="0">
                <a:solidFill>
                  <a:schemeClr val="bg1"/>
                </a:solidFill>
                <a:ea typeface="+mn-lt"/>
                <a:cs typeface="+mn-lt"/>
              </a:rPr>
              <a:t> </a:t>
            </a:r>
            <a:r>
              <a:rPr lang="en-US" err="1">
                <a:solidFill>
                  <a:schemeClr val="bg1"/>
                </a:solidFill>
                <a:ea typeface="+mn-lt"/>
                <a:cs typeface="+mn-lt"/>
              </a:rPr>
              <a:t>sürdürülebilir</a:t>
            </a:r>
            <a:r>
              <a:rPr lang="en-US" dirty="0">
                <a:solidFill>
                  <a:schemeClr val="bg1"/>
                </a:solidFill>
                <a:ea typeface="+mn-lt"/>
                <a:cs typeface="+mn-lt"/>
              </a:rPr>
              <a:t> </a:t>
            </a:r>
            <a:r>
              <a:rPr lang="en-US" err="1">
                <a:solidFill>
                  <a:schemeClr val="bg1"/>
                </a:solidFill>
                <a:ea typeface="+mn-lt"/>
                <a:cs typeface="+mn-lt"/>
              </a:rPr>
              <a:t>ve</a:t>
            </a:r>
            <a:r>
              <a:rPr lang="en-US" dirty="0">
                <a:solidFill>
                  <a:schemeClr val="bg1"/>
                </a:solidFill>
                <a:ea typeface="+mn-lt"/>
                <a:cs typeface="+mn-lt"/>
              </a:rPr>
              <a:t> </a:t>
            </a:r>
            <a:r>
              <a:rPr lang="en-US" err="1">
                <a:solidFill>
                  <a:schemeClr val="bg1"/>
                </a:solidFill>
                <a:ea typeface="+mn-lt"/>
                <a:cs typeface="+mn-lt"/>
              </a:rPr>
              <a:t>etkili</a:t>
            </a:r>
            <a:r>
              <a:rPr lang="en-US" dirty="0">
                <a:solidFill>
                  <a:schemeClr val="bg1"/>
                </a:solidFill>
                <a:ea typeface="+mn-lt"/>
                <a:cs typeface="+mn-lt"/>
              </a:rPr>
              <a:t> </a:t>
            </a:r>
            <a:r>
              <a:rPr lang="en-US" err="1">
                <a:solidFill>
                  <a:schemeClr val="bg1"/>
                </a:solidFill>
                <a:ea typeface="+mn-lt"/>
                <a:cs typeface="+mn-lt"/>
              </a:rPr>
              <a:t>bir</a:t>
            </a:r>
            <a:r>
              <a:rPr lang="en-US" dirty="0">
                <a:solidFill>
                  <a:schemeClr val="bg1"/>
                </a:solidFill>
                <a:ea typeface="+mn-lt"/>
                <a:cs typeface="+mn-lt"/>
              </a:rPr>
              <a:t> </a:t>
            </a:r>
            <a:r>
              <a:rPr lang="en-US" err="1">
                <a:solidFill>
                  <a:schemeClr val="bg1"/>
                </a:solidFill>
                <a:ea typeface="+mn-lt"/>
                <a:cs typeface="+mn-lt"/>
              </a:rPr>
              <a:t>mobilite</a:t>
            </a:r>
            <a:r>
              <a:rPr lang="en-US" dirty="0">
                <a:solidFill>
                  <a:schemeClr val="bg1"/>
                </a:solidFill>
                <a:ea typeface="+mn-lt"/>
                <a:cs typeface="+mn-lt"/>
              </a:rPr>
              <a:t> </a:t>
            </a:r>
            <a:r>
              <a:rPr lang="en-US" err="1">
                <a:solidFill>
                  <a:schemeClr val="bg1"/>
                </a:solidFill>
                <a:ea typeface="+mn-lt"/>
                <a:cs typeface="+mn-lt"/>
              </a:rPr>
              <a:t>sistemine</a:t>
            </a:r>
            <a:r>
              <a:rPr lang="en-US" dirty="0">
                <a:solidFill>
                  <a:schemeClr val="bg1"/>
                </a:solidFill>
                <a:ea typeface="+mn-lt"/>
                <a:cs typeface="+mn-lt"/>
              </a:rPr>
              <a:t> </a:t>
            </a:r>
            <a:r>
              <a:rPr lang="en-US" err="1">
                <a:solidFill>
                  <a:schemeClr val="bg1"/>
                </a:solidFill>
                <a:ea typeface="+mn-lt"/>
                <a:cs typeface="+mn-lt"/>
              </a:rPr>
              <a:t>ulaşmalarına</a:t>
            </a:r>
            <a:r>
              <a:rPr lang="en-US" dirty="0">
                <a:solidFill>
                  <a:schemeClr val="bg1"/>
                </a:solidFill>
                <a:ea typeface="+mn-lt"/>
                <a:cs typeface="+mn-lt"/>
              </a:rPr>
              <a:t> </a:t>
            </a:r>
            <a:r>
              <a:rPr lang="en-US" err="1">
                <a:solidFill>
                  <a:schemeClr val="bg1"/>
                </a:solidFill>
                <a:ea typeface="+mn-lt"/>
                <a:cs typeface="+mn-lt"/>
              </a:rPr>
              <a:t>yardımcı</a:t>
            </a:r>
            <a:r>
              <a:rPr lang="en-US" dirty="0">
                <a:solidFill>
                  <a:schemeClr val="bg1"/>
                </a:solidFill>
                <a:ea typeface="+mn-lt"/>
                <a:cs typeface="+mn-lt"/>
              </a:rPr>
              <a:t> </a:t>
            </a:r>
            <a:r>
              <a:rPr lang="en-US" err="1">
                <a:solidFill>
                  <a:schemeClr val="bg1"/>
                </a:solidFill>
                <a:ea typeface="+mn-lt"/>
                <a:cs typeface="+mn-lt"/>
              </a:rPr>
              <a:t>olabilir</a:t>
            </a:r>
            <a:r>
              <a:rPr lang="en-US" dirty="0">
                <a:solidFill>
                  <a:schemeClr val="bg1"/>
                </a:solidFill>
                <a:ea typeface="+mn-lt"/>
                <a:cs typeface="+mn-lt"/>
              </a:rPr>
              <a:t>.</a:t>
            </a:r>
            <a:endParaRPr lang="en-US" dirty="0">
              <a:solidFill>
                <a:schemeClr val="bg1"/>
              </a:solidFill>
            </a:endParaRPr>
          </a:p>
          <a:p>
            <a:pPr indent="-228600">
              <a:lnSpc>
                <a:spcPct val="90000"/>
              </a:lnSpc>
              <a:spcAft>
                <a:spcPts val="600"/>
              </a:spcAft>
              <a:buFont typeface="Arial" panose="020B0604020202020204" pitchFamily="34" charset="0"/>
              <a:buChar char="•"/>
            </a:pPr>
            <a:endParaRPr lang="en-US" dirty="0">
              <a:solidFill>
                <a:schemeClr val="bg1"/>
              </a:solidFill>
            </a:endParaRPr>
          </a:p>
          <a:p>
            <a:pPr indent="-228600">
              <a:lnSpc>
                <a:spcPct val="90000"/>
              </a:lnSpc>
              <a:spcAft>
                <a:spcPts val="600"/>
              </a:spcAft>
              <a:buFont typeface="Arial" panose="020B0604020202020204" pitchFamily="34" charset="0"/>
              <a:buChar char="•"/>
            </a:pPr>
            <a:endParaRPr lang="en-US" dirty="0">
              <a:solidFill>
                <a:schemeClr val="bg1"/>
              </a:solidFill>
            </a:endParaRPr>
          </a:p>
          <a:p>
            <a:pPr indent="-228600">
              <a:lnSpc>
                <a:spcPct val="90000"/>
              </a:lnSpc>
              <a:spcAft>
                <a:spcPts val="600"/>
              </a:spcAft>
              <a:buFont typeface="Arial" panose="020B0604020202020204" pitchFamily="34" charset="0"/>
              <a:buChar char="•"/>
            </a:pPr>
            <a:endParaRPr lang="en-US">
              <a:solidFill>
                <a:schemeClr val="bg1"/>
              </a:solidFill>
            </a:endParaRPr>
          </a:p>
        </p:txBody>
      </p:sp>
      <p:pic>
        <p:nvPicPr>
          <p:cNvPr id="2" name="Resim 1" descr="ekran görüntüsü, iç mekan içeren bir resim&#10;&#10;Açıklama otomatik olarak oluşturuldu">
            <a:extLst>
              <a:ext uri="{FF2B5EF4-FFF2-40B4-BE49-F238E27FC236}">
                <a16:creationId xmlns:a16="http://schemas.microsoft.com/office/drawing/2014/main" id="{73773BC5-F1D3-10BD-BC7C-F63CD34B1F4A}"/>
              </a:ext>
            </a:extLst>
          </p:cNvPr>
          <p:cNvPicPr>
            <a:picLocks noChangeAspect="1"/>
          </p:cNvPicPr>
          <p:nvPr/>
        </p:nvPicPr>
        <p:blipFill rotWithShape="1">
          <a:blip r:embed="rId3"/>
          <a:srcRect l="2559" r="7445" b="5"/>
          <a:stretch/>
        </p:blipFill>
        <p:spPr>
          <a:xfrm>
            <a:off x="2841433" y="3429000"/>
            <a:ext cx="2965878"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3"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4" name="Freeform: Shape 23">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81421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A19ECD-E422-4880-927D-568C92C40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9C0DFA8-8113-4CAC-BF42-2CF1AFA902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8C4DD1BC-2F55-487A-B5DC-47B301936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EEDAB89-D12D-48C4-83C7-67A2B8B1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F88053F7-CB2A-547C-D888-262869D340B1}"/>
              </a:ext>
            </a:extLst>
          </p:cNvPr>
          <p:cNvSpPr>
            <a:spLocks noGrp="1"/>
          </p:cNvSpPr>
          <p:nvPr>
            <p:ph type="title"/>
          </p:nvPr>
        </p:nvSpPr>
        <p:spPr>
          <a:xfrm>
            <a:off x="6155856" y="2122351"/>
            <a:ext cx="5194489" cy="2230294"/>
          </a:xfrm>
        </p:spPr>
        <p:txBody>
          <a:bodyPr vert="horz" lIns="91440" tIns="45720" rIns="91440" bIns="45720" rtlCol="0" anchor="t">
            <a:normAutofit/>
          </a:bodyPr>
          <a:lstStyle/>
          <a:p>
            <a:r>
              <a:rPr lang="en-US" sz="4800" kern="1200">
                <a:solidFill>
                  <a:schemeClr val="tx1"/>
                </a:solidFill>
                <a:latin typeface="+mj-lt"/>
                <a:ea typeface="+mj-ea"/>
                <a:cs typeface="+mj-cs"/>
              </a:rPr>
              <a:t>Yapay Zeka Tabanlı Trafik Yönetimi Sistemleri</a:t>
            </a:r>
          </a:p>
          <a:p>
            <a:endParaRPr lang="en-US" sz="4800" kern="1200">
              <a:solidFill>
                <a:schemeClr val="tx1"/>
              </a:solidFill>
              <a:latin typeface="+mj-lt"/>
              <a:ea typeface="+mj-ea"/>
              <a:cs typeface="+mj-cs"/>
            </a:endParaRPr>
          </a:p>
        </p:txBody>
      </p:sp>
      <p:pic>
        <p:nvPicPr>
          <p:cNvPr id="6" name="Graphic 5" descr="Robot Ana hat">
            <a:extLst>
              <a:ext uri="{FF2B5EF4-FFF2-40B4-BE49-F238E27FC236}">
                <a16:creationId xmlns:a16="http://schemas.microsoft.com/office/drawing/2014/main" id="{8404A5BD-6D08-2F33-55E9-58C6FA9AA8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224" y="1003725"/>
            <a:ext cx="4878940" cy="4878940"/>
          </a:xfrm>
          <a:prstGeom prst="rect">
            <a:avLst/>
          </a:prstGeom>
        </p:spPr>
      </p:pic>
    </p:spTree>
    <p:extLst>
      <p:ext uri="{BB962C8B-B14F-4D97-AF65-F5344CB8AC3E}">
        <p14:creationId xmlns:p14="http://schemas.microsoft.com/office/powerpoint/2010/main" val="4023368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ropolitan bölgesi, metropol, araba, kentsel alan içeren bir resim&#10;&#10;Açıklama otomatik olarak oluşturuldu">
            <a:extLst>
              <a:ext uri="{FF2B5EF4-FFF2-40B4-BE49-F238E27FC236}">
                <a16:creationId xmlns:a16="http://schemas.microsoft.com/office/drawing/2014/main" id="{31FEE246-9C86-5E27-B997-A886E8506069}"/>
              </a:ext>
            </a:extLst>
          </p:cNvPr>
          <p:cNvPicPr>
            <a:picLocks noChangeAspect="1"/>
          </p:cNvPicPr>
          <p:nvPr/>
        </p:nvPicPr>
        <p:blipFill rotWithShape="1">
          <a:blip r:embed="rId2"/>
          <a:srcRect t="633"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Metin kutusu 1">
            <a:extLst>
              <a:ext uri="{FF2B5EF4-FFF2-40B4-BE49-F238E27FC236}">
                <a16:creationId xmlns:a16="http://schemas.microsoft.com/office/drawing/2014/main" id="{5956EB59-2C03-3AD9-F4BD-A1AD2B701F1F}"/>
              </a:ext>
            </a:extLst>
          </p:cNvPr>
          <p:cNvSpPr txBox="1"/>
          <p:nvPr/>
        </p:nvSpPr>
        <p:spPr>
          <a:xfrm>
            <a:off x="7320465" y="2194102"/>
            <a:ext cx="4140013" cy="390858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Şimdiye kadar şehirlerin nüfus artışı ve bu artışın neden olduğu trafik sorunlarına odaklandık. Şimdi ise çözüm noktasına, yapay zeka tabanlı trafik yönetimi sistemlerine geçiyoruz. Bu sistemler, şehirlerin karşılaştığı trafik sorunlarını anlamak ve çözmek için son derece önemli bir rol oynamaktadır.</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1739138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s">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PowerPoint Sunusu</vt:lpstr>
      <vt:lpstr>LİSELERDE BİLİM UYGULAMALARI:AKILLI TRAFİK VE YAPAY ZEKA SİSTEMLERİ</vt:lpstr>
      <vt:lpstr>PowerPoint Sunusu</vt:lpstr>
      <vt:lpstr>PowerPoint Sunusu</vt:lpstr>
      <vt:lpstr>PowerPoint Sunusu</vt:lpstr>
      <vt:lpstr>PowerPoint Sunusu</vt:lpstr>
      <vt:lpstr>PowerPoint Sunusu</vt:lpstr>
      <vt:lpstr>Yapay Zeka Tabanlı Trafik Yönetimi Sistemleri </vt:lpstr>
      <vt:lpstr>PowerPoint Sunusu</vt:lpstr>
      <vt:lpstr>PowerPoint Sunusu</vt:lpstr>
      <vt:lpstr>PowerPoint Sunusu</vt:lpstr>
      <vt:lpstr>PowerPoint Sunusu</vt:lpstr>
      <vt:lpstr>PowerPoint Sunusu</vt:lpstr>
      <vt:lpstr>PowerPoint Sunusu</vt:lpstr>
      <vt:lpstr>~DİNLEDİĞİNİZ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223</cp:revision>
  <dcterms:created xsi:type="dcterms:W3CDTF">2024-02-11T17:48:08Z</dcterms:created>
  <dcterms:modified xsi:type="dcterms:W3CDTF">2024-04-01T19:12:51Z</dcterms:modified>
</cp:coreProperties>
</file>