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69"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9AE52-D9FD-497B-9E79-4EB1B5BFEF7F}" v="61" dt="2024-04-01T18:58:29.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520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944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482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706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0709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042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5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74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085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025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431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4/1/2024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5352130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descr="metin, grafik, tasarım, kırpıntı çizim içeren bir resim&#10;&#10;Açıklama otomatik olarak oluşturuldu">
            <a:extLst>
              <a:ext uri="{FF2B5EF4-FFF2-40B4-BE49-F238E27FC236}">
                <a16:creationId xmlns:a16="http://schemas.microsoft.com/office/drawing/2014/main" id="{46CD8D57-5B0A-F07F-9AB4-899B1377496A}"/>
              </a:ext>
            </a:extLst>
          </p:cNvPr>
          <p:cNvPicPr>
            <a:picLocks noChangeAspect="1"/>
          </p:cNvPicPr>
          <p:nvPr/>
        </p:nvPicPr>
        <p:blipFill>
          <a:blip r:embed="rId2"/>
          <a:stretch>
            <a:fillRect/>
          </a:stretch>
        </p:blipFill>
        <p:spPr>
          <a:xfrm>
            <a:off x="1922916" y="643466"/>
            <a:ext cx="8346167" cy="5571067"/>
          </a:xfrm>
          <a:prstGeom prst="rect">
            <a:avLst/>
          </a:prstGeom>
        </p:spPr>
      </p:pic>
    </p:spTree>
    <p:extLst>
      <p:ext uri="{BB962C8B-B14F-4D97-AF65-F5344CB8AC3E}">
        <p14:creationId xmlns:p14="http://schemas.microsoft.com/office/powerpoint/2010/main" val="24069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Metin kutusu 1">
            <a:extLst>
              <a:ext uri="{FF2B5EF4-FFF2-40B4-BE49-F238E27FC236}">
                <a16:creationId xmlns:a16="http://schemas.microsoft.com/office/drawing/2014/main" id="{2133308E-4F0B-3809-F616-BC1949023ED1}"/>
              </a:ext>
            </a:extLst>
          </p:cNvPr>
          <p:cNvSpPr txBox="1"/>
          <p:nvPr/>
        </p:nvSpPr>
        <p:spPr>
          <a:xfrm>
            <a:off x="773466" y="936802"/>
            <a:ext cx="3427001" cy="39085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dirty="0" err="1"/>
              <a:t>Otonom</a:t>
            </a:r>
            <a:r>
              <a:rPr lang="en-US" sz="2000" dirty="0"/>
              <a:t> </a:t>
            </a:r>
            <a:r>
              <a:rPr lang="en-US" sz="2000" dirty="0" err="1"/>
              <a:t>araçlar</a:t>
            </a:r>
            <a:r>
              <a:rPr lang="en-US" sz="2000" dirty="0"/>
              <a:t>, </a:t>
            </a:r>
            <a:r>
              <a:rPr lang="en-US" sz="2000" dirty="0" err="1"/>
              <a:t>sensör</a:t>
            </a:r>
            <a:r>
              <a:rPr lang="en-US" sz="2000" dirty="0"/>
              <a:t> </a:t>
            </a:r>
            <a:r>
              <a:rPr lang="en-US" sz="2000" dirty="0" err="1"/>
              <a:t>teknolojileri</a:t>
            </a:r>
            <a:r>
              <a:rPr lang="en-US" sz="2000" dirty="0"/>
              <a:t> </a:t>
            </a:r>
            <a:r>
              <a:rPr lang="en-US" sz="2000" dirty="0" err="1"/>
              <a:t>sayesinde</a:t>
            </a:r>
            <a:r>
              <a:rPr lang="en-US" sz="2000" dirty="0"/>
              <a:t> </a:t>
            </a:r>
            <a:r>
              <a:rPr lang="en-US" sz="2000" dirty="0" err="1"/>
              <a:t>çevrelerini</a:t>
            </a:r>
            <a:r>
              <a:rPr lang="en-US" sz="2000" dirty="0"/>
              <a:t> </a:t>
            </a:r>
            <a:r>
              <a:rPr lang="en-US" sz="2000" dirty="0" err="1"/>
              <a:t>daha</a:t>
            </a:r>
            <a:r>
              <a:rPr lang="en-US" sz="2000" dirty="0"/>
              <a:t> iyi </a:t>
            </a:r>
            <a:r>
              <a:rPr lang="en-US" sz="2000" dirty="0" err="1"/>
              <a:t>algılayabilir</a:t>
            </a:r>
            <a:r>
              <a:rPr lang="en-US" sz="2000" dirty="0"/>
              <a:t> </a:t>
            </a:r>
            <a:r>
              <a:rPr lang="en-US" sz="2000" dirty="0" err="1"/>
              <a:t>ve</a:t>
            </a:r>
            <a:r>
              <a:rPr lang="en-US" sz="2000" dirty="0"/>
              <a:t> </a:t>
            </a:r>
            <a:r>
              <a:rPr lang="en-US" sz="2000" dirty="0" err="1"/>
              <a:t>bu</a:t>
            </a:r>
            <a:r>
              <a:rPr lang="en-US" sz="2000" dirty="0"/>
              <a:t> da </a:t>
            </a:r>
            <a:r>
              <a:rPr lang="en-US" sz="2000" dirty="0" err="1"/>
              <a:t>onların</a:t>
            </a:r>
            <a:r>
              <a:rPr lang="en-US" sz="2000" dirty="0"/>
              <a:t> </a:t>
            </a:r>
            <a:r>
              <a:rPr lang="en-US" sz="2000" dirty="0" err="1"/>
              <a:t>verimlilik</a:t>
            </a:r>
            <a:r>
              <a:rPr lang="en-US" sz="2000" dirty="0"/>
              <a:t>, </a:t>
            </a:r>
            <a:r>
              <a:rPr lang="en-US" sz="2000" dirty="0" err="1"/>
              <a:t>mobilite</a:t>
            </a:r>
            <a:r>
              <a:rPr lang="en-US" sz="2000" dirty="0"/>
              <a:t> </a:t>
            </a:r>
            <a:r>
              <a:rPr lang="en-US" sz="2000" dirty="0" err="1"/>
              <a:t>ve</a:t>
            </a:r>
            <a:r>
              <a:rPr lang="en-US" sz="2000" dirty="0"/>
              <a:t> </a:t>
            </a:r>
            <a:r>
              <a:rPr lang="en-US" sz="2000" dirty="0" err="1"/>
              <a:t>güvenlik</a:t>
            </a:r>
            <a:r>
              <a:rPr lang="en-US" sz="2000" dirty="0"/>
              <a:t> </a:t>
            </a:r>
            <a:r>
              <a:rPr lang="en-US" sz="2000" dirty="0" err="1"/>
              <a:t>açısından</a:t>
            </a:r>
            <a:r>
              <a:rPr lang="en-US" sz="2000" dirty="0"/>
              <a:t> </a:t>
            </a:r>
            <a:r>
              <a:rPr lang="en-US" sz="2000" dirty="0" err="1"/>
              <a:t>istenilen</a:t>
            </a:r>
            <a:r>
              <a:rPr lang="en-US" sz="2000" dirty="0"/>
              <a:t> </a:t>
            </a:r>
            <a:r>
              <a:rPr lang="en-US" sz="2000" dirty="0" err="1"/>
              <a:t>seviyelere</a:t>
            </a:r>
            <a:r>
              <a:rPr lang="en-US" sz="2000" dirty="0"/>
              <a:t> </a:t>
            </a:r>
            <a:r>
              <a:rPr lang="en-US" sz="2000" dirty="0" err="1"/>
              <a:t>daha</a:t>
            </a:r>
            <a:r>
              <a:rPr lang="en-US" sz="2000" dirty="0"/>
              <a:t> </a:t>
            </a:r>
            <a:r>
              <a:rPr lang="en-US" sz="2000" dirty="0" err="1"/>
              <a:t>yakın</a:t>
            </a:r>
            <a:r>
              <a:rPr lang="en-US" sz="2000" dirty="0"/>
              <a:t> </a:t>
            </a:r>
            <a:r>
              <a:rPr lang="en-US" sz="2000" dirty="0" err="1"/>
              <a:t>olmalarını</a:t>
            </a:r>
            <a:r>
              <a:rPr lang="en-US" sz="2000" dirty="0"/>
              <a:t> </a:t>
            </a:r>
            <a:r>
              <a:rPr lang="en-US" sz="2000" dirty="0" err="1"/>
              <a:t>sağlar</a:t>
            </a:r>
            <a:r>
              <a:rPr lang="en-US" sz="2000" dirty="0"/>
              <a:t>. </a:t>
            </a:r>
            <a:r>
              <a:rPr lang="en-US" sz="2000" dirty="0" err="1"/>
              <a:t>Ayrıca</a:t>
            </a:r>
            <a:r>
              <a:rPr lang="en-US" sz="2000" dirty="0"/>
              <a:t>, </a:t>
            </a:r>
            <a:r>
              <a:rPr lang="en-US" sz="2000" dirty="0" err="1"/>
              <a:t>araç</a:t>
            </a:r>
            <a:r>
              <a:rPr lang="en-US" sz="2000" dirty="0"/>
              <a:t> </a:t>
            </a:r>
            <a:r>
              <a:rPr lang="en-US" sz="2000" dirty="0" err="1"/>
              <a:t>ağları</a:t>
            </a:r>
            <a:r>
              <a:rPr lang="en-US" sz="2000" dirty="0"/>
              <a:t> </a:t>
            </a:r>
            <a:r>
              <a:rPr lang="en-US" sz="2000" dirty="0" err="1"/>
              <a:t>ve</a:t>
            </a:r>
            <a:r>
              <a:rPr lang="en-US" sz="2000" dirty="0"/>
              <a:t> </a:t>
            </a:r>
            <a:r>
              <a:rPr lang="en-US" sz="2000" dirty="0" err="1"/>
              <a:t>iletişim</a:t>
            </a:r>
            <a:r>
              <a:rPr lang="en-US" sz="2000" dirty="0"/>
              <a:t> </a:t>
            </a:r>
            <a:r>
              <a:rPr lang="en-US" sz="2000" dirty="0" err="1"/>
              <a:t>teknolojileri</a:t>
            </a:r>
            <a:r>
              <a:rPr lang="en-US" sz="2000" dirty="0"/>
              <a:t> de </a:t>
            </a:r>
            <a:r>
              <a:rPr lang="en-US" sz="2000" dirty="0" err="1"/>
              <a:t>otonom</a:t>
            </a:r>
            <a:r>
              <a:rPr lang="en-US" sz="2000" dirty="0"/>
              <a:t> </a:t>
            </a:r>
            <a:r>
              <a:rPr lang="en-US" sz="2000" dirty="0" err="1"/>
              <a:t>araçların</a:t>
            </a:r>
            <a:r>
              <a:rPr lang="en-US" sz="2000" dirty="0"/>
              <a:t> </a:t>
            </a:r>
            <a:r>
              <a:rPr lang="en-US" sz="2000" dirty="0" err="1"/>
              <a:t>etkili</a:t>
            </a:r>
            <a:r>
              <a:rPr lang="en-US" sz="2000" dirty="0"/>
              <a:t> </a:t>
            </a:r>
            <a:r>
              <a:rPr lang="en-US" sz="2000" dirty="0" err="1"/>
              <a:t>bir</a:t>
            </a:r>
            <a:r>
              <a:rPr lang="en-US" sz="2000" dirty="0"/>
              <a:t> </a:t>
            </a:r>
            <a:r>
              <a:rPr lang="en-US" sz="2000" dirty="0" err="1"/>
              <a:t>şekilde</a:t>
            </a:r>
            <a:r>
              <a:rPr lang="en-US" sz="2000" dirty="0"/>
              <a:t> </a:t>
            </a:r>
            <a:r>
              <a:rPr lang="en-US" sz="2000" dirty="0" err="1"/>
              <a:t>çalışmasını</a:t>
            </a:r>
            <a:r>
              <a:rPr lang="en-US" sz="2000" dirty="0"/>
              <a:t> </a:t>
            </a:r>
            <a:r>
              <a:rPr lang="en-US" sz="2000" dirty="0" err="1"/>
              <a:t>sağlamak</a:t>
            </a:r>
            <a:r>
              <a:rPr lang="en-US" sz="2000" dirty="0"/>
              <a:t> </a:t>
            </a:r>
            <a:r>
              <a:rPr lang="en-US" sz="2000" dirty="0" err="1"/>
              <a:t>için</a:t>
            </a:r>
            <a:r>
              <a:rPr lang="en-US" sz="2000" dirty="0"/>
              <a:t> </a:t>
            </a:r>
            <a:r>
              <a:rPr lang="en-US" sz="2000" dirty="0" err="1"/>
              <a:t>önemlidir</a:t>
            </a:r>
            <a:r>
              <a:rPr lang="en-US" sz="2000" dirty="0"/>
              <a:t>. </a:t>
            </a:r>
            <a:r>
              <a:rPr lang="en-US" sz="2000" dirty="0" err="1"/>
              <a:t>Ancak</a:t>
            </a:r>
            <a:r>
              <a:rPr lang="en-US" sz="2000" dirty="0"/>
              <a:t>, </a:t>
            </a:r>
            <a:r>
              <a:rPr lang="en-US" sz="2000" dirty="0" err="1"/>
              <a:t>bu</a:t>
            </a:r>
            <a:r>
              <a:rPr lang="en-US" sz="2000" dirty="0"/>
              <a:t> </a:t>
            </a:r>
            <a:r>
              <a:rPr lang="en-US" sz="2000" dirty="0" err="1"/>
              <a:t>iletişim</a:t>
            </a:r>
            <a:r>
              <a:rPr lang="en-US" sz="2000" dirty="0"/>
              <a:t> </a:t>
            </a:r>
            <a:r>
              <a:rPr lang="en-US" sz="2000" dirty="0" err="1"/>
              <a:t>sistemleri</a:t>
            </a:r>
            <a:r>
              <a:rPr lang="en-US" sz="2000" dirty="0"/>
              <a:t> </a:t>
            </a:r>
            <a:r>
              <a:rPr lang="en-US" sz="2000" dirty="0" err="1"/>
              <a:t>aynı</a:t>
            </a:r>
            <a:r>
              <a:rPr lang="en-US" sz="2000" dirty="0"/>
              <a:t> </a:t>
            </a:r>
            <a:r>
              <a:rPr lang="en-US" sz="2000" dirty="0" err="1"/>
              <a:t>zamanda</a:t>
            </a:r>
            <a:r>
              <a:rPr lang="en-US" sz="2000" dirty="0"/>
              <a:t> </a:t>
            </a:r>
            <a:r>
              <a:rPr lang="en-US" sz="2000" dirty="0" err="1"/>
              <a:t>siber</a:t>
            </a:r>
            <a:r>
              <a:rPr lang="en-US" sz="2000" dirty="0"/>
              <a:t> </a:t>
            </a:r>
            <a:r>
              <a:rPr lang="en-US" sz="2000" dirty="0" err="1"/>
              <a:t>güvenlik</a:t>
            </a:r>
            <a:r>
              <a:rPr lang="en-US" sz="2000" dirty="0"/>
              <a:t> </a:t>
            </a:r>
            <a:r>
              <a:rPr lang="en-US" sz="2000" dirty="0" err="1"/>
              <a:t>risklerini</a:t>
            </a:r>
            <a:r>
              <a:rPr lang="en-US" sz="2000" dirty="0"/>
              <a:t> de </a:t>
            </a:r>
            <a:r>
              <a:rPr lang="en-US" sz="2000" dirty="0" err="1"/>
              <a:t>beraberinde</a:t>
            </a:r>
            <a:r>
              <a:rPr lang="en-US" sz="2000" dirty="0"/>
              <a:t> </a:t>
            </a:r>
            <a:r>
              <a:rPr lang="en-US" sz="2000" dirty="0" err="1"/>
              <a:t>getirebilir</a:t>
            </a:r>
            <a:r>
              <a:rPr lang="en-US" sz="2000" dirty="0"/>
              <a:t>.</a:t>
            </a:r>
          </a:p>
        </p:txBody>
      </p:sp>
      <p:pic>
        <p:nvPicPr>
          <p:cNvPr id="3" name="Resim 2" descr="Yeni Nesil Otomobil Güvenlik Testleri Nasıl Yapılmalı? - CyberMag">
            <a:extLst>
              <a:ext uri="{FF2B5EF4-FFF2-40B4-BE49-F238E27FC236}">
                <a16:creationId xmlns:a16="http://schemas.microsoft.com/office/drawing/2014/main" id="{B9965207-094A-6B6A-518D-252EC4154CB2}"/>
              </a:ext>
            </a:extLst>
          </p:cNvPr>
          <p:cNvPicPr>
            <a:picLocks noChangeAspect="1"/>
          </p:cNvPicPr>
          <p:nvPr/>
        </p:nvPicPr>
        <p:blipFill>
          <a:blip r:embed="rId2"/>
          <a:stretch>
            <a:fillRect/>
          </a:stretch>
        </p:blipFill>
        <p:spPr>
          <a:xfrm>
            <a:off x="5445457" y="1709737"/>
            <a:ext cx="6155141" cy="3462266"/>
          </a:xfrm>
          <a:prstGeom prst="rect">
            <a:avLst/>
          </a:prstGeom>
        </p:spPr>
      </p:pic>
    </p:spTree>
    <p:extLst>
      <p:ext uri="{BB962C8B-B14F-4D97-AF65-F5344CB8AC3E}">
        <p14:creationId xmlns:p14="http://schemas.microsoft.com/office/powerpoint/2010/main" val="94759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2D2ECC70-04E3-6132-FE45-1F49C523D83F}"/>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dirty="0" err="1"/>
              <a:t>Otonom</a:t>
            </a:r>
            <a:r>
              <a:rPr lang="en-US" dirty="0"/>
              <a:t> </a:t>
            </a:r>
            <a:r>
              <a:rPr lang="en-US" dirty="0" err="1"/>
              <a:t>araçların</a:t>
            </a:r>
            <a:r>
              <a:rPr lang="en-US" dirty="0"/>
              <a:t> </a:t>
            </a:r>
            <a:r>
              <a:rPr lang="en-US" dirty="0" err="1"/>
              <a:t>hareket</a:t>
            </a:r>
            <a:r>
              <a:rPr lang="en-US" dirty="0"/>
              <a:t> </a:t>
            </a:r>
            <a:r>
              <a:rPr lang="en-US" dirty="0" err="1"/>
              <a:t>planlama</a:t>
            </a:r>
            <a:r>
              <a:rPr lang="en-US" dirty="0"/>
              <a:t> </a:t>
            </a:r>
            <a:r>
              <a:rPr lang="en-US" dirty="0" err="1"/>
              <a:t>ve</a:t>
            </a:r>
            <a:r>
              <a:rPr lang="en-US" dirty="0"/>
              <a:t> </a:t>
            </a:r>
            <a:r>
              <a:rPr lang="en-US" dirty="0" err="1"/>
              <a:t>karar</a:t>
            </a:r>
            <a:r>
              <a:rPr lang="en-US" dirty="0"/>
              <a:t> alma </a:t>
            </a:r>
            <a:r>
              <a:rPr lang="en-US" dirty="0" err="1"/>
              <a:t>süreçlerinde</a:t>
            </a:r>
            <a:r>
              <a:rPr lang="en-US" dirty="0"/>
              <a:t> </a:t>
            </a:r>
            <a:r>
              <a:rPr lang="en-US" dirty="0" err="1"/>
              <a:t>derin</a:t>
            </a:r>
            <a:r>
              <a:rPr lang="en-US" dirty="0"/>
              <a:t> </a:t>
            </a:r>
            <a:r>
              <a:rPr lang="en-US" dirty="0" err="1"/>
              <a:t>öğrenme</a:t>
            </a:r>
            <a:r>
              <a:rPr lang="en-US" dirty="0"/>
              <a:t> </a:t>
            </a:r>
            <a:r>
              <a:rPr lang="en-US" dirty="0" err="1"/>
              <a:t>yöntemleri</a:t>
            </a:r>
            <a:r>
              <a:rPr lang="en-US" dirty="0"/>
              <a:t> </a:t>
            </a:r>
            <a:r>
              <a:rPr lang="en-US" dirty="0" err="1"/>
              <a:t>büyük</a:t>
            </a:r>
            <a:r>
              <a:rPr lang="en-US" dirty="0"/>
              <a:t> </a:t>
            </a:r>
            <a:r>
              <a:rPr lang="en-US" dirty="0" err="1"/>
              <a:t>önem</a:t>
            </a:r>
            <a:r>
              <a:rPr lang="en-US" dirty="0"/>
              <a:t> </a:t>
            </a:r>
            <a:r>
              <a:rPr lang="en-US" dirty="0" err="1"/>
              <a:t>taşır</a:t>
            </a:r>
            <a:r>
              <a:rPr lang="en-US" dirty="0"/>
              <a:t>. Bu </a:t>
            </a:r>
            <a:r>
              <a:rPr lang="en-US" dirty="0" err="1"/>
              <a:t>yöntemler</a:t>
            </a:r>
            <a:r>
              <a:rPr lang="en-US" dirty="0"/>
              <a:t>, </a:t>
            </a:r>
            <a:r>
              <a:rPr lang="en-US" dirty="0" err="1"/>
              <a:t>otonom</a:t>
            </a:r>
            <a:r>
              <a:rPr lang="en-US" dirty="0"/>
              <a:t> </a:t>
            </a:r>
            <a:r>
              <a:rPr lang="en-US" dirty="0" err="1"/>
              <a:t>araçların</a:t>
            </a:r>
            <a:r>
              <a:rPr lang="en-US" dirty="0"/>
              <a:t> </a:t>
            </a:r>
            <a:r>
              <a:rPr lang="en-US" dirty="0" err="1"/>
              <a:t>çevrelerini</a:t>
            </a:r>
            <a:r>
              <a:rPr lang="en-US" dirty="0"/>
              <a:t> </a:t>
            </a:r>
            <a:r>
              <a:rPr lang="en-US" dirty="0" err="1"/>
              <a:t>daha</a:t>
            </a:r>
            <a:r>
              <a:rPr lang="en-US" dirty="0"/>
              <a:t> iyi </a:t>
            </a:r>
            <a:r>
              <a:rPr lang="en-US" dirty="0" err="1"/>
              <a:t>anlamasını</a:t>
            </a:r>
            <a:r>
              <a:rPr lang="en-US" dirty="0"/>
              <a:t> </a:t>
            </a:r>
            <a:r>
              <a:rPr lang="en-US" dirty="0" err="1"/>
              <a:t>ve</a:t>
            </a:r>
            <a:r>
              <a:rPr lang="en-US" dirty="0"/>
              <a:t> </a:t>
            </a:r>
            <a:r>
              <a:rPr lang="en-US" dirty="0" err="1"/>
              <a:t>hareket</a:t>
            </a:r>
            <a:r>
              <a:rPr lang="en-US" dirty="0"/>
              <a:t> </a:t>
            </a:r>
            <a:r>
              <a:rPr lang="en-US" dirty="0" err="1"/>
              <a:t>planlarını</a:t>
            </a:r>
            <a:r>
              <a:rPr lang="en-US" dirty="0"/>
              <a:t> </a:t>
            </a:r>
            <a:r>
              <a:rPr lang="en-US" dirty="0" err="1"/>
              <a:t>daha</a:t>
            </a:r>
            <a:r>
              <a:rPr lang="en-US" dirty="0"/>
              <a:t> </a:t>
            </a:r>
            <a:r>
              <a:rPr lang="en-US" dirty="0" err="1"/>
              <a:t>etkili</a:t>
            </a:r>
            <a:r>
              <a:rPr lang="en-US" dirty="0"/>
              <a:t> </a:t>
            </a:r>
            <a:r>
              <a:rPr lang="en-US" dirty="0" err="1"/>
              <a:t>bir</a:t>
            </a:r>
            <a:r>
              <a:rPr lang="en-US" dirty="0"/>
              <a:t> </a:t>
            </a:r>
            <a:r>
              <a:rPr lang="en-US" dirty="0" err="1"/>
              <a:t>şekilde</a:t>
            </a:r>
            <a:r>
              <a:rPr lang="en-US" dirty="0"/>
              <a:t> </a:t>
            </a:r>
            <a:r>
              <a:rPr lang="en-US" dirty="0" err="1"/>
              <a:t>oluşturmasını</a:t>
            </a:r>
            <a:r>
              <a:rPr lang="en-US" dirty="0"/>
              <a:t> </a:t>
            </a:r>
            <a:r>
              <a:rPr lang="en-US" dirty="0" err="1"/>
              <a:t>sağlar</a:t>
            </a:r>
            <a:r>
              <a:rPr lang="en-US" dirty="0"/>
              <a:t>. </a:t>
            </a:r>
            <a:r>
              <a:rPr lang="en-US" dirty="0" err="1"/>
              <a:t>Özellikle</a:t>
            </a:r>
            <a:r>
              <a:rPr lang="en-US" dirty="0"/>
              <a:t>, radar </a:t>
            </a:r>
            <a:r>
              <a:rPr lang="en-US" dirty="0" err="1"/>
              <a:t>veya</a:t>
            </a:r>
            <a:r>
              <a:rPr lang="en-US" dirty="0"/>
              <a:t> </a:t>
            </a:r>
            <a:r>
              <a:rPr lang="en-US" dirty="0" err="1"/>
              <a:t>kamera</a:t>
            </a:r>
            <a:r>
              <a:rPr lang="en-US" dirty="0"/>
              <a:t> </a:t>
            </a:r>
            <a:r>
              <a:rPr lang="en-US" dirty="0" err="1"/>
              <a:t>tabanlı</a:t>
            </a:r>
            <a:r>
              <a:rPr lang="en-US" dirty="0"/>
              <a:t> </a:t>
            </a:r>
            <a:r>
              <a:rPr lang="en-US" dirty="0" err="1"/>
              <a:t>görüntü</a:t>
            </a:r>
            <a:r>
              <a:rPr lang="en-US" dirty="0"/>
              <a:t> </a:t>
            </a:r>
            <a:r>
              <a:rPr lang="en-US" dirty="0" err="1"/>
              <a:t>verilerini</a:t>
            </a:r>
            <a:r>
              <a:rPr lang="en-US" dirty="0"/>
              <a:t> </a:t>
            </a:r>
            <a:r>
              <a:rPr lang="en-US" dirty="0" err="1"/>
              <a:t>işleyerek</a:t>
            </a:r>
            <a:r>
              <a:rPr lang="en-US" dirty="0"/>
              <a:t> </a:t>
            </a:r>
            <a:r>
              <a:rPr lang="en-US" dirty="0" err="1"/>
              <a:t>yapay</a:t>
            </a:r>
            <a:r>
              <a:rPr lang="en-US" dirty="0"/>
              <a:t> </a:t>
            </a:r>
            <a:r>
              <a:rPr lang="en-US" dirty="0" err="1"/>
              <a:t>zeka</a:t>
            </a:r>
            <a:r>
              <a:rPr lang="en-US" dirty="0"/>
              <a:t> </a:t>
            </a:r>
            <a:r>
              <a:rPr lang="en-US" dirty="0" err="1"/>
              <a:t>destekli</a:t>
            </a:r>
            <a:r>
              <a:rPr lang="en-US" dirty="0"/>
              <a:t> </a:t>
            </a:r>
            <a:r>
              <a:rPr lang="en-US" dirty="0" err="1"/>
              <a:t>kararlar</a:t>
            </a:r>
            <a:r>
              <a:rPr lang="en-US" dirty="0"/>
              <a:t> </a:t>
            </a:r>
            <a:r>
              <a:rPr lang="en-US" dirty="0" err="1"/>
              <a:t>alabilen</a:t>
            </a:r>
            <a:r>
              <a:rPr lang="en-US" dirty="0"/>
              <a:t> </a:t>
            </a:r>
            <a:r>
              <a:rPr lang="en-US" dirty="0" err="1"/>
              <a:t>otonom</a:t>
            </a:r>
            <a:r>
              <a:rPr lang="en-US" dirty="0"/>
              <a:t> </a:t>
            </a:r>
            <a:r>
              <a:rPr lang="en-US" dirty="0" err="1"/>
              <a:t>araçların</a:t>
            </a:r>
            <a:r>
              <a:rPr lang="en-US" dirty="0"/>
              <a:t> </a:t>
            </a:r>
            <a:r>
              <a:rPr lang="en-US" dirty="0" err="1"/>
              <a:t>geliştirilmesinde</a:t>
            </a:r>
            <a:r>
              <a:rPr lang="en-US" dirty="0"/>
              <a:t> </a:t>
            </a:r>
            <a:r>
              <a:rPr lang="en-US" dirty="0" err="1"/>
              <a:t>derin</a:t>
            </a:r>
            <a:r>
              <a:rPr lang="en-US" dirty="0"/>
              <a:t> </a:t>
            </a:r>
            <a:r>
              <a:rPr lang="en-US" dirty="0" err="1"/>
              <a:t>öğrenme</a:t>
            </a:r>
            <a:r>
              <a:rPr lang="en-US" dirty="0"/>
              <a:t> </a:t>
            </a:r>
            <a:r>
              <a:rPr lang="en-US" dirty="0" err="1"/>
              <a:t>tekniklerinin</a:t>
            </a:r>
            <a:r>
              <a:rPr lang="en-US" dirty="0"/>
              <a:t> </a:t>
            </a:r>
            <a:r>
              <a:rPr lang="en-US" dirty="0" err="1"/>
              <a:t>önemi</a:t>
            </a:r>
            <a:r>
              <a:rPr lang="en-US" dirty="0"/>
              <a:t> </a:t>
            </a:r>
            <a:r>
              <a:rPr lang="en-US" dirty="0" err="1"/>
              <a:t>giderek</a:t>
            </a:r>
            <a:r>
              <a:rPr lang="en-US" dirty="0"/>
              <a:t> </a:t>
            </a:r>
            <a:r>
              <a:rPr lang="en-US" dirty="0" err="1"/>
              <a:t>artmaktadır</a:t>
            </a:r>
            <a:r>
              <a:rPr lang="en-US" dirty="0"/>
              <a:t>.</a:t>
            </a:r>
          </a:p>
        </p:txBody>
      </p:sp>
      <p:pic>
        <p:nvPicPr>
          <p:cNvPr id="3" name="Resim 2" descr="Boğaziçi ve Oxford üniversitelerinden otonom araçların kötü hava  koşullarında güvenli çalışmasını sağlayacak proje">
            <a:extLst>
              <a:ext uri="{FF2B5EF4-FFF2-40B4-BE49-F238E27FC236}">
                <a16:creationId xmlns:a16="http://schemas.microsoft.com/office/drawing/2014/main" id="{C0788F85-E012-36D5-2945-8466EA20DF87}"/>
              </a:ext>
            </a:extLst>
          </p:cNvPr>
          <p:cNvPicPr>
            <a:picLocks noChangeAspect="1"/>
          </p:cNvPicPr>
          <p:nvPr/>
        </p:nvPicPr>
        <p:blipFill rotWithShape="1">
          <a:blip r:embed="rId2"/>
          <a:srcRect l="26544" r="170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82334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Otonom Sürüş Nedir? - İkinciyeni Blog - İkinciyeni Blog">
            <a:extLst>
              <a:ext uri="{FF2B5EF4-FFF2-40B4-BE49-F238E27FC236}">
                <a16:creationId xmlns:a16="http://schemas.microsoft.com/office/drawing/2014/main" id="{BEF29DAC-031D-F585-8780-56D79DBE429A}"/>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3" name="Başlık 2">
            <a:extLst>
              <a:ext uri="{FF2B5EF4-FFF2-40B4-BE49-F238E27FC236}">
                <a16:creationId xmlns:a16="http://schemas.microsoft.com/office/drawing/2014/main" id="{7CEAF0D0-A648-2C6E-85F4-3C13FA1B1D1F}"/>
              </a:ext>
            </a:extLst>
          </p:cNvPr>
          <p:cNvSpPr>
            <a:spLocks noGrp="1"/>
          </p:cNvSpPr>
          <p:nvPr>
            <p:ph type="title" idx="4294967295"/>
          </p:nvPr>
        </p:nvSpPr>
        <p:spPr>
          <a:xfrm>
            <a:off x="1524000" y="1122362"/>
            <a:ext cx="9144000" cy="2900518"/>
          </a:xfrm>
        </p:spPr>
        <p:txBody>
          <a:bodyPr vert="horz" lIns="91440" tIns="45720" rIns="91440" bIns="45720" rtlCol="0" anchor="b">
            <a:normAutofit/>
          </a:bodyPr>
          <a:lstStyle/>
          <a:p>
            <a:pPr algn="ctr"/>
            <a:r>
              <a:rPr lang="en-US" sz="6000" b="1" u="sng" dirty="0" err="1">
                <a:solidFill>
                  <a:srgbClr val="FFFFFF"/>
                </a:solidFill>
              </a:rPr>
              <a:t>Otonom</a:t>
            </a:r>
            <a:r>
              <a:rPr lang="en-US" sz="6000" b="1" u="sng" dirty="0">
                <a:solidFill>
                  <a:srgbClr val="FFFFFF"/>
                </a:solidFill>
              </a:rPr>
              <a:t> </a:t>
            </a:r>
            <a:r>
              <a:rPr lang="en-US" sz="6000" b="1" u="sng" dirty="0" err="1">
                <a:solidFill>
                  <a:srgbClr val="FFFFFF"/>
                </a:solidFill>
              </a:rPr>
              <a:t>Sürüş</a:t>
            </a:r>
            <a:r>
              <a:rPr lang="en-US" sz="6000" b="1" u="sng" dirty="0">
                <a:solidFill>
                  <a:srgbClr val="FFFFFF"/>
                </a:solidFill>
              </a:rPr>
              <a:t> </a:t>
            </a:r>
            <a:r>
              <a:rPr lang="en-US" sz="6000" b="1" u="sng" dirty="0" err="1">
                <a:solidFill>
                  <a:srgbClr val="FFFFFF"/>
                </a:solidFill>
              </a:rPr>
              <a:t>Seviyeleri</a:t>
            </a:r>
            <a:r>
              <a:rPr lang="en-US" sz="6000" b="1" u="sng" dirty="0">
                <a:solidFill>
                  <a:srgbClr val="FFFFFF"/>
                </a:solidFill>
              </a:rPr>
              <a:t>:</a:t>
            </a:r>
            <a:endParaRPr lang="en-US" sz="6000" dirty="0">
              <a:solidFill>
                <a:srgbClr val="FFFFFF"/>
              </a:solidFill>
            </a:endParaRPr>
          </a:p>
          <a:p>
            <a:pPr algn="ctr"/>
            <a:endParaRPr lang="en-US" sz="6000">
              <a:solidFill>
                <a:srgbClr val="FFFFFF"/>
              </a:solidFill>
            </a:endParaRPr>
          </a:p>
        </p:txBody>
      </p:sp>
    </p:spTree>
    <p:extLst>
      <p:ext uri="{BB962C8B-B14F-4D97-AF65-F5344CB8AC3E}">
        <p14:creationId xmlns:p14="http://schemas.microsoft.com/office/powerpoint/2010/main" val="16419151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Otonom araçlar sektörün dönüştürücü kartı olacak - Sigortaci Gazetesi">
            <a:extLst>
              <a:ext uri="{FF2B5EF4-FFF2-40B4-BE49-F238E27FC236}">
                <a16:creationId xmlns:a16="http://schemas.microsoft.com/office/drawing/2014/main" id="{E3094B5E-F942-20D7-08F1-3C5978A5A6D4}"/>
              </a:ext>
            </a:extLst>
          </p:cNvPr>
          <p:cNvPicPr>
            <a:picLocks noChangeAspect="1"/>
          </p:cNvPicPr>
          <p:nvPr/>
        </p:nvPicPr>
        <p:blipFill>
          <a:blip r:embed="rId2"/>
          <a:stretch>
            <a:fillRect/>
          </a:stretch>
        </p:blipFill>
        <p:spPr>
          <a:xfrm>
            <a:off x="35169" y="2677"/>
            <a:ext cx="12192000" cy="6852646"/>
          </a:xfrm>
          <a:prstGeom prst="rect">
            <a:avLst/>
          </a:prstGeom>
        </p:spPr>
      </p:pic>
      <p:sp>
        <p:nvSpPr>
          <p:cNvPr id="2" name="Metin kutusu 1">
            <a:extLst>
              <a:ext uri="{FF2B5EF4-FFF2-40B4-BE49-F238E27FC236}">
                <a16:creationId xmlns:a16="http://schemas.microsoft.com/office/drawing/2014/main" id="{2CAF3B70-EB55-6EC1-5B57-FD2891FE2284}"/>
              </a:ext>
            </a:extLst>
          </p:cNvPr>
          <p:cNvSpPr txBox="1"/>
          <p:nvPr/>
        </p:nvSpPr>
        <p:spPr>
          <a:xfrm>
            <a:off x="1289539" y="832338"/>
            <a:ext cx="968326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0: </a:t>
            </a:r>
            <a:r>
              <a:rPr lang="en-US" dirty="0" err="1"/>
              <a:t>Otomasyon</a:t>
            </a:r>
            <a:r>
              <a:rPr lang="en-US" dirty="0"/>
              <a:t> Yok</a:t>
            </a:r>
          </a:p>
          <a:p>
            <a:r>
              <a:rPr lang="en-US" dirty="0" err="1"/>
              <a:t>İnsan</a:t>
            </a:r>
            <a:r>
              <a:rPr lang="en-US" dirty="0"/>
              <a:t> </a:t>
            </a:r>
            <a:r>
              <a:rPr lang="en-US" dirty="0" err="1"/>
              <a:t>sürücü</a:t>
            </a:r>
            <a:r>
              <a:rPr lang="en-US" dirty="0"/>
              <a:t> her </a:t>
            </a:r>
            <a:r>
              <a:rPr lang="en-US" dirty="0" err="1"/>
              <a:t>şeyi</a:t>
            </a:r>
            <a:r>
              <a:rPr lang="en-US" dirty="0"/>
              <a:t> </a:t>
            </a:r>
            <a:r>
              <a:rPr lang="en-US" dirty="0" err="1"/>
              <a:t>yapar</a:t>
            </a:r>
            <a:r>
              <a:rPr lang="en-US" dirty="0"/>
              <a:t> </a:t>
            </a:r>
            <a:r>
              <a:rPr lang="en-US" dirty="0" err="1"/>
              <a:t>ve</a:t>
            </a:r>
            <a:r>
              <a:rPr lang="en-US" dirty="0"/>
              <a:t> </a:t>
            </a:r>
            <a:r>
              <a:rPr lang="en-US" dirty="0" err="1"/>
              <a:t>aracın</a:t>
            </a:r>
            <a:r>
              <a:rPr lang="en-US" dirty="0"/>
              <a:t> </a:t>
            </a:r>
            <a:r>
              <a:rPr lang="en-US" dirty="0" err="1"/>
              <a:t>kontrolünden</a:t>
            </a:r>
            <a:r>
              <a:rPr lang="en-US" dirty="0"/>
              <a:t> </a:t>
            </a:r>
            <a:r>
              <a:rPr lang="en-US" dirty="0" err="1"/>
              <a:t>sorumludur</a:t>
            </a:r>
            <a:r>
              <a:rPr lang="en-US" dirty="0"/>
              <a:t>.</a:t>
            </a:r>
          </a:p>
          <a:p>
            <a:r>
              <a:rPr lang="en-US" dirty="0"/>
              <a:t>1: Sürücü </a:t>
            </a:r>
            <a:r>
              <a:rPr lang="en-US" dirty="0" err="1"/>
              <a:t>Yardımı</a:t>
            </a:r>
          </a:p>
          <a:p>
            <a:r>
              <a:rPr lang="en-US" dirty="0" err="1"/>
              <a:t>İnsan</a:t>
            </a:r>
            <a:r>
              <a:rPr lang="en-US" dirty="0"/>
              <a:t> </a:t>
            </a:r>
            <a:r>
              <a:rPr lang="en-US" dirty="0" err="1"/>
              <a:t>sürücü</a:t>
            </a:r>
            <a:r>
              <a:rPr lang="en-US" dirty="0"/>
              <a:t>, </a:t>
            </a:r>
            <a:r>
              <a:rPr lang="en-US" dirty="0" err="1"/>
              <a:t>araçtaki</a:t>
            </a:r>
            <a:r>
              <a:rPr lang="en-US" dirty="0"/>
              <a:t> </a:t>
            </a:r>
            <a:r>
              <a:rPr lang="en-US" dirty="0" err="1"/>
              <a:t>otomatik</a:t>
            </a:r>
            <a:r>
              <a:rPr lang="en-US" dirty="0"/>
              <a:t> </a:t>
            </a:r>
            <a:r>
              <a:rPr lang="en-US" dirty="0" err="1"/>
              <a:t>sistemle</a:t>
            </a:r>
            <a:r>
              <a:rPr lang="en-US" dirty="0"/>
              <a:t> </a:t>
            </a:r>
            <a:r>
              <a:rPr lang="en-US" dirty="0" err="1"/>
              <a:t>işbirliği</a:t>
            </a:r>
            <a:r>
              <a:rPr lang="en-US" dirty="0"/>
              <a:t> </a:t>
            </a:r>
            <a:r>
              <a:rPr lang="en-US" dirty="0" err="1"/>
              <a:t>yaparak</a:t>
            </a:r>
            <a:r>
              <a:rPr lang="en-US" dirty="0"/>
              <a:t> </a:t>
            </a:r>
            <a:r>
              <a:rPr lang="en-US" dirty="0" err="1"/>
              <a:t>sürüş</a:t>
            </a:r>
            <a:r>
              <a:rPr lang="en-US" dirty="0"/>
              <a:t> </a:t>
            </a:r>
            <a:r>
              <a:rPr lang="en-US" dirty="0" err="1"/>
              <a:t>görevini</a:t>
            </a:r>
            <a:r>
              <a:rPr lang="en-US" dirty="0"/>
              <a:t> </a:t>
            </a:r>
            <a:r>
              <a:rPr lang="en-US" dirty="0" err="1"/>
              <a:t>gerçekleştirir</a:t>
            </a:r>
            <a:r>
              <a:rPr lang="en-US" dirty="0"/>
              <a:t>. </a:t>
            </a:r>
            <a:r>
              <a:rPr lang="en-US" dirty="0" err="1"/>
              <a:t>Otomatik</a:t>
            </a:r>
            <a:r>
              <a:rPr lang="en-US" dirty="0"/>
              <a:t> </a:t>
            </a:r>
            <a:r>
              <a:rPr lang="en-US" dirty="0" err="1"/>
              <a:t>sistem</a:t>
            </a:r>
            <a:r>
              <a:rPr lang="en-US" dirty="0"/>
              <a:t>, </a:t>
            </a:r>
            <a:r>
              <a:rPr lang="en-US" dirty="0" err="1"/>
              <a:t>bazı</a:t>
            </a:r>
            <a:r>
              <a:rPr lang="en-US" dirty="0"/>
              <a:t> </a:t>
            </a:r>
            <a:r>
              <a:rPr lang="en-US" dirty="0" err="1"/>
              <a:t>sürüş</a:t>
            </a:r>
            <a:r>
              <a:rPr lang="en-US" dirty="0"/>
              <a:t> </a:t>
            </a:r>
            <a:r>
              <a:rPr lang="en-US" dirty="0" err="1"/>
              <a:t>modlarında</a:t>
            </a:r>
            <a:r>
              <a:rPr lang="en-US" dirty="0"/>
              <a:t> </a:t>
            </a:r>
            <a:r>
              <a:rPr lang="en-US" dirty="0" err="1"/>
              <a:t>sürücüye</a:t>
            </a:r>
            <a:r>
              <a:rPr lang="en-US" dirty="0"/>
              <a:t> </a:t>
            </a:r>
            <a:r>
              <a:rPr lang="en-US" dirty="0" err="1"/>
              <a:t>yardımcı</a:t>
            </a:r>
            <a:r>
              <a:rPr lang="en-US" dirty="0"/>
              <a:t> </a:t>
            </a:r>
            <a:r>
              <a:rPr lang="en-US" dirty="0" err="1"/>
              <a:t>olabilir</a:t>
            </a:r>
            <a:r>
              <a:rPr lang="en-US" dirty="0"/>
              <a:t>.</a:t>
            </a:r>
          </a:p>
          <a:p>
            <a:r>
              <a:rPr lang="en-US" dirty="0"/>
              <a:t>2: </a:t>
            </a:r>
            <a:r>
              <a:rPr lang="en-US" dirty="0" err="1"/>
              <a:t>Kısmi</a:t>
            </a:r>
            <a:r>
              <a:rPr lang="en-US" dirty="0"/>
              <a:t> </a:t>
            </a:r>
            <a:r>
              <a:rPr lang="en-US" dirty="0" err="1"/>
              <a:t>Otomasyon</a:t>
            </a:r>
          </a:p>
          <a:p>
            <a:r>
              <a:rPr lang="en-US" dirty="0" err="1"/>
              <a:t>İnsan</a:t>
            </a:r>
            <a:r>
              <a:rPr lang="en-US" dirty="0"/>
              <a:t> </a:t>
            </a:r>
            <a:r>
              <a:rPr lang="en-US" dirty="0" err="1"/>
              <a:t>sürücü</a:t>
            </a:r>
            <a:r>
              <a:rPr lang="en-US" dirty="0"/>
              <a:t>, </a:t>
            </a:r>
            <a:r>
              <a:rPr lang="en-US" dirty="0" err="1"/>
              <a:t>araçtaki</a:t>
            </a:r>
            <a:r>
              <a:rPr lang="en-US" dirty="0"/>
              <a:t> </a:t>
            </a:r>
            <a:r>
              <a:rPr lang="en-US" dirty="0" err="1"/>
              <a:t>otomatik</a:t>
            </a:r>
            <a:r>
              <a:rPr lang="en-US" dirty="0"/>
              <a:t> </a:t>
            </a:r>
            <a:r>
              <a:rPr lang="en-US" dirty="0" err="1"/>
              <a:t>sistemle</a:t>
            </a:r>
            <a:r>
              <a:rPr lang="en-US" dirty="0"/>
              <a:t> </a:t>
            </a:r>
            <a:r>
              <a:rPr lang="en-US" dirty="0" err="1"/>
              <a:t>birlikte</a:t>
            </a:r>
            <a:r>
              <a:rPr lang="en-US" dirty="0"/>
              <a:t> </a:t>
            </a:r>
            <a:r>
              <a:rPr lang="en-US" dirty="0" err="1"/>
              <a:t>sürüş</a:t>
            </a:r>
            <a:r>
              <a:rPr lang="en-US" dirty="0"/>
              <a:t> </a:t>
            </a:r>
            <a:r>
              <a:rPr lang="en-US" dirty="0" err="1"/>
              <a:t>yapar</a:t>
            </a:r>
            <a:r>
              <a:rPr lang="en-US" dirty="0"/>
              <a:t>. Sistem, </a:t>
            </a:r>
            <a:r>
              <a:rPr lang="en-US" dirty="0" err="1"/>
              <a:t>belirli</a:t>
            </a:r>
            <a:r>
              <a:rPr lang="en-US" dirty="0"/>
              <a:t> </a:t>
            </a:r>
            <a:r>
              <a:rPr lang="en-US" dirty="0" err="1"/>
              <a:t>sürüş</a:t>
            </a:r>
            <a:r>
              <a:rPr lang="en-US" dirty="0"/>
              <a:t> </a:t>
            </a:r>
            <a:r>
              <a:rPr lang="en-US" dirty="0" err="1"/>
              <a:t>modlarında</a:t>
            </a:r>
            <a:r>
              <a:rPr lang="en-US" dirty="0"/>
              <a:t> </a:t>
            </a:r>
            <a:r>
              <a:rPr lang="en-US" dirty="0" err="1"/>
              <a:t>sürüş</a:t>
            </a:r>
            <a:r>
              <a:rPr lang="en-US" dirty="0"/>
              <a:t> </a:t>
            </a:r>
            <a:r>
              <a:rPr lang="en-US" dirty="0" err="1"/>
              <a:t>görevinin</a:t>
            </a:r>
            <a:r>
              <a:rPr lang="en-US" dirty="0"/>
              <a:t> </a:t>
            </a:r>
            <a:r>
              <a:rPr lang="en-US" dirty="0" err="1"/>
              <a:t>bir</a:t>
            </a:r>
            <a:r>
              <a:rPr lang="en-US" dirty="0"/>
              <a:t> </a:t>
            </a:r>
            <a:r>
              <a:rPr lang="en-US" dirty="0" err="1"/>
              <a:t>kısmını</a:t>
            </a:r>
            <a:r>
              <a:rPr lang="en-US" dirty="0"/>
              <a:t> </a:t>
            </a:r>
            <a:r>
              <a:rPr lang="en-US" dirty="0" err="1"/>
              <a:t>üstlenebilir</a:t>
            </a:r>
            <a:r>
              <a:rPr lang="en-US" dirty="0"/>
              <a:t>.</a:t>
            </a:r>
          </a:p>
          <a:p>
            <a:r>
              <a:rPr lang="en-US" dirty="0"/>
              <a:t>3: </a:t>
            </a:r>
            <a:r>
              <a:rPr lang="en-US" dirty="0" err="1"/>
              <a:t>Koşullu</a:t>
            </a:r>
            <a:r>
              <a:rPr lang="en-US" dirty="0"/>
              <a:t> </a:t>
            </a:r>
            <a:r>
              <a:rPr lang="en-US" dirty="0" err="1"/>
              <a:t>Otomasyon</a:t>
            </a:r>
          </a:p>
          <a:p>
            <a:r>
              <a:rPr lang="en-US" dirty="0" err="1"/>
              <a:t>Otomatik</a:t>
            </a:r>
            <a:r>
              <a:rPr lang="en-US" dirty="0"/>
              <a:t> </a:t>
            </a:r>
            <a:r>
              <a:rPr lang="en-US" dirty="0" err="1"/>
              <a:t>sistem</a:t>
            </a:r>
            <a:r>
              <a:rPr lang="en-US" dirty="0"/>
              <a:t>, </a:t>
            </a:r>
            <a:r>
              <a:rPr lang="en-US" dirty="0" err="1"/>
              <a:t>sürüş</a:t>
            </a:r>
            <a:r>
              <a:rPr lang="en-US" dirty="0"/>
              <a:t> </a:t>
            </a:r>
            <a:r>
              <a:rPr lang="en-US" dirty="0" err="1"/>
              <a:t>görevinin</a:t>
            </a:r>
            <a:r>
              <a:rPr lang="en-US" dirty="0"/>
              <a:t> </a:t>
            </a:r>
            <a:r>
              <a:rPr lang="en-US" dirty="0" err="1"/>
              <a:t>bir</a:t>
            </a:r>
            <a:r>
              <a:rPr lang="en-US" dirty="0"/>
              <a:t> </a:t>
            </a:r>
            <a:r>
              <a:rPr lang="en-US" dirty="0" err="1"/>
              <a:t>kısmını</a:t>
            </a:r>
            <a:r>
              <a:rPr lang="en-US" dirty="0"/>
              <a:t> </a:t>
            </a:r>
            <a:r>
              <a:rPr lang="en-US" dirty="0" err="1"/>
              <a:t>gerçekleştirebilir</a:t>
            </a:r>
            <a:r>
              <a:rPr lang="en-US" dirty="0"/>
              <a:t> </a:t>
            </a:r>
            <a:r>
              <a:rPr lang="en-US" dirty="0" err="1"/>
              <a:t>ve</a:t>
            </a:r>
            <a:r>
              <a:rPr lang="en-US" dirty="0"/>
              <a:t> </a:t>
            </a:r>
            <a:r>
              <a:rPr lang="en-US" dirty="0" err="1"/>
              <a:t>sürüş</a:t>
            </a:r>
            <a:r>
              <a:rPr lang="en-US" dirty="0"/>
              <a:t> </a:t>
            </a:r>
            <a:r>
              <a:rPr lang="en-US" dirty="0" err="1"/>
              <a:t>ortamını</a:t>
            </a:r>
            <a:r>
              <a:rPr lang="en-US" dirty="0"/>
              <a:t> </a:t>
            </a:r>
            <a:r>
              <a:rPr lang="en-US" dirty="0" err="1"/>
              <a:t>izleyebilir</a:t>
            </a:r>
            <a:r>
              <a:rPr lang="en-US" dirty="0"/>
              <a:t>. </a:t>
            </a:r>
            <a:r>
              <a:rPr lang="en-US" dirty="0" err="1"/>
              <a:t>Ancak</a:t>
            </a:r>
            <a:r>
              <a:rPr lang="en-US" dirty="0"/>
              <a:t>, </a:t>
            </a:r>
            <a:r>
              <a:rPr lang="en-US" dirty="0" err="1"/>
              <a:t>insan</a:t>
            </a:r>
            <a:r>
              <a:rPr lang="en-US" dirty="0"/>
              <a:t> </a:t>
            </a:r>
            <a:r>
              <a:rPr lang="en-US" dirty="0" err="1"/>
              <a:t>sürücü</a:t>
            </a:r>
            <a:r>
              <a:rPr lang="en-US" dirty="0"/>
              <a:t> </a:t>
            </a:r>
            <a:r>
              <a:rPr lang="en-US" dirty="0" err="1"/>
              <a:t>sistem</a:t>
            </a:r>
            <a:r>
              <a:rPr lang="en-US" dirty="0"/>
              <a:t> </a:t>
            </a:r>
            <a:r>
              <a:rPr lang="en-US" dirty="0" err="1"/>
              <a:t>talep</a:t>
            </a:r>
            <a:r>
              <a:rPr lang="en-US" dirty="0"/>
              <a:t> </a:t>
            </a:r>
            <a:r>
              <a:rPr lang="en-US" dirty="0" err="1"/>
              <a:t>ettiğinde</a:t>
            </a:r>
            <a:r>
              <a:rPr lang="en-US" dirty="0"/>
              <a:t> </a:t>
            </a:r>
            <a:r>
              <a:rPr lang="en-US" dirty="0" err="1"/>
              <a:t>kontrolü</a:t>
            </a:r>
            <a:r>
              <a:rPr lang="en-US" dirty="0"/>
              <a:t> </a:t>
            </a:r>
            <a:r>
              <a:rPr lang="en-US" dirty="0" err="1"/>
              <a:t>geri</a:t>
            </a:r>
            <a:r>
              <a:rPr lang="en-US" dirty="0"/>
              <a:t> </a:t>
            </a:r>
            <a:r>
              <a:rPr lang="en-US" dirty="0" err="1"/>
              <a:t>almalıdır</a:t>
            </a:r>
            <a:r>
              <a:rPr lang="en-US" dirty="0"/>
              <a:t>.</a:t>
            </a:r>
          </a:p>
          <a:p>
            <a:r>
              <a:rPr lang="en-US" dirty="0"/>
              <a:t>4: Yüksek </a:t>
            </a:r>
            <a:r>
              <a:rPr lang="en-US" dirty="0" err="1"/>
              <a:t>Otomasyon</a:t>
            </a:r>
            <a:r>
              <a:rPr lang="en-US" dirty="0" err="1">
                <a:ea typeface="+mn-lt"/>
                <a:cs typeface="+mn-lt"/>
              </a:rPr>
              <a:t>Otomatik</a:t>
            </a:r>
            <a:r>
              <a:rPr lang="en-US" dirty="0">
                <a:ea typeface="+mn-lt"/>
                <a:cs typeface="+mn-lt"/>
              </a:rPr>
              <a:t> </a:t>
            </a:r>
            <a:r>
              <a:rPr lang="en-US" dirty="0" err="1">
                <a:ea typeface="+mn-lt"/>
                <a:cs typeface="+mn-lt"/>
              </a:rPr>
              <a:t>sistem</a:t>
            </a:r>
            <a:r>
              <a:rPr lang="en-US" dirty="0">
                <a:ea typeface="+mn-lt"/>
                <a:cs typeface="+mn-lt"/>
              </a:rPr>
              <a:t>, </a:t>
            </a:r>
            <a:r>
              <a:rPr lang="en-US" dirty="0" err="1">
                <a:ea typeface="+mn-lt"/>
                <a:cs typeface="+mn-lt"/>
              </a:rPr>
              <a:t>sürüş</a:t>
            </a:r>
            <a:r>
              <a:rPr lang="en-US" dirty="0">
                <a:ea typeface="+mn-lt"/>
                <a:cs typeface="+mn-lt"/>
              </a:rPr>
              <a:t> </a:t>
            </a:r>
            <a:r>
              <a:rPr lang="en-US" dirty="0" err="1">
                <a:ea typeface="+mn-lt"/>
                <a:cs typeface="+mn-lt"/>
              </a:rPr>
              <a:t>görevini</a:t>
            </a:r>
            <a:r>
              <a:rPr lang="en-US" dirty="0">
                <a:ea typeface="+mn-lt"/>
                <a:cs typeface="+mn-lt"/>
              </a:rPr>
              <a:t> </a:t>
            </a:r>
            <a:r>
              <a:rPr lang="en-US" dirty="0" err="1">
                <a:ea typeface="+mn-lt"/>
                <a:cs typeface="+mn-lt"/>
              </a:rPr>
              <a:t>tamamen</a:t>
            </a:r>
            <a:r>
              <a:rPr lang="en-US" dirty="0">
                <a:ea typeface="+mn-lt"/>
                <a:cs typeface="+mn-lt"/>
              </a:rPr>
              <a:t> </a:t>
            </a:r>
            <a:r>
              <a:rPr lang="en-US" dirty="0" err="1">
                <a:ea typeface="+mn-lt"/>
                <a:cs typeface="+mn-lt"/>
              </a:rPr>
              <a:t>üstlenebilir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sürüş</a:t>
            </a:r>
            <a:r>
              <a:rPr lang="en-US" dirty="0">
                <a:ea typeface="+mn-lt"/>
                <a:cs typeface="+mn-lt"/>
              </a:rPr>
              <a:t> </a:t>
            </a:r>
            <a:r>
              <a:rPr lang="en-US" dirty="0" err="1">
                <a:ea typeface="+mn-lt"/>
                <a:cs typeface="+mn-lt"/>
              </a:rPr>
              <a:t>ortamını</a:t>
            </a:r>
            <a:r>
              <a:rPr lang="en-US" dirty="0">
                <a:ea typeface="+mn-lt"/>
                <a:cs typeface="+mn-lt"/>
              </a:rPr>
              <a:t> </a:t>
            </a:r>
            <a:r>
              <a:rPr lang="en-US" dirty="0" err="1">
                <a:ea typeface="+mn-lt"/>
                <a:cs typeface="+mn-lt"/>
              </a:rPr>
              <a:t>izleyebilir</a:t>
            </a:r>
            <a:r>
              <a:rPr lang="en-US" dirty="0">
                <a:ea typeface="+mn-lt"/>
                <a:cs typeface="+mn-lt"/>
              </a:rPr>
              <a:t>. </a:t>
            </a:r>
            <a:r>
              <a:rPr lang="en-US" dirty="0" err="1">
                <a:ea typeface="+mn-lt"/>
                <a:cs typeface="+mn-lt"/>
              </a:rPr>
              <a:t>İnsan</a:t>
            </a:r>
            <a:r>
              <a:rPr lang="en-US" dirty="0">
                <a:ea typeface="+mn-lt"/>
                <a:cs typeface="+mn-lt"/>
              </a:rPr>
              <a:t> </a:t>
            </a:r>
            <a:r>
              <a:rPr lang="en-US" dirty="0" err="1">
                <a:ea typeface="+mn-lt"/>
                <a:cs typeface="+mn-lt"/>
              </a:rPr>
              <a:t>müdahalesi</a:t>
            </a:r>
            <a:r>
              <a:rPr lang="en-US" dirty="0">
                <a:ea typeface="+mn-lt"/>
                <a:cs typeface="+mn-lt"/>
              </a:rPr>
              <a:t> </a:t>
            </a:r>
            <a:r>
              <a:rPr lang="en-US" dirty="0" err="1">
                <a:ea typeface="+mn-lt"/>
                <a:cs typeface="+mn-lt"/>
              </a:rPr>
              <a:t>gerektirmez</a:t>
            </a:r>
            <a:r>
              <a:rPr lang="en-US" dirty="0">
                <a:ea typeface="+mn-lt"/>
                <a:cs typeface="+mn-lt"/>
              </a:rPr>
              <a:t>, </a:t>
            </a:r>
            <a:r>
              <a:rPr lang="en-US" dirty="0" err="1">
                <a:ea typeface="+mn-lt"/>
                <a:cs typeface="+mn-lt"/>
              </a:rPr>
              <a:t>ancak</a:t>
            </a:r>
            <a:r>
              <a:rPr lang="en-US" dirty="0">
                <a:ea typeface="+mn-lt"/>
                <a:cs typeface="+mn-lt"/>
              </a:rPr>
              <a:t> </a:t>
            </a:r>
            <a:r>
              <a:rPr lang="en-US" dirty="0" err="1">
                <a:ea typeface="+mn-lt"/>
                <a:cs typeface="+mn-lt"/>
              </a:rPr>
              <a:t>belirli</a:t>
            </a:r>
            <a:r>
              <a:rPr lang="en-US" dirty="0">
                <a:ea typeface="+mn-lt"/>
                <a:cs typeface="+mn-lt"/>
              </a:rPr>
              <a:t> </a:t>
            </a:r>
            <a:r>
              <a:rPr lang="en-US" dirty="0" err="1">
                <a:ea typeface="+mn-lt"/>
                <a:cs typeface="+mn-lt"/>
              </a:rPr>
              <a:t>koşullar</a:t>
            </a:r>
            <a:r>
              <a:rPr lang="en-US" dirty="0">
                <a:ea typeface="+mn-lt"/>
                <a:cs typeface="+mn-lt"/>
              </a:rPr>
              <a:t> </a:t>
            </a:r>
            <a:r>
              <a:rPr lang="en-US" dirty="0" err="1">
                <a:ea typeface="+mn-lt"/>
                <a:cs typeface="+mn-lt"/>
              </a:rPr>
              <a:t>altında</a:t>
            </a:r>
            <a:r>
              <a:rPr lang="en-US" dirty="0">
                <a:ea typeface="+mn-lt"/>
                <a:cs typeface="+mn-lt"/>
              </a:rPr>
              <a:t> </a:t>
            </a:r>
            <a:r>
              <a:rPr lang="en-US" dirty="0" err="1">
                <a:ea typeface="+mn-lt"/>
                <a:cs typeface="+mn-lt"/>
              </a:rPr>
              <a:t>çalışır</a:t>
            </a:r>
            <a:r>
              <a:rPr lang="en-US" dirty="0">
                <a:ea typeface="+mn-lt"/>
                <a:cs typeface="+mn-lt"/>
              </a:rPr>
              <a:t>.</a:t>
            </a:r>
          </a:p>
          <a:p>
            <a:r>
              <a:rPr lang="en-US" dirty="0">
                <a:ea typeface="+mn-lt"/>
                <a:cs typeface="+mn-lt"/>
              </a:rPr>
              <a:t>5: Tam </a:t>
            </a:r>
            <a:r>
              <a:rPr lang="en-US" dirty="0" err="1">
                <a:ea typeface="+mn-lt"/>
                <a:cs typeface="+mn-lt"/>
              </a:rPr>
              <a:t>Otomasyon</a:t>
            </a:r>
          </a:p>
          <a:p>
            <a:r>
              <a:rPr lang="en-US" dirty="0" err="1">
                <a:ea typeface="+mn-lt"/>
                <a:cs typeface="+mn-lt"/>
              </a:rPr>
              <a:t>Otomatik</a:t>
            </a:r>
            <a:r>
              <a:rPr lang="en-US" dirty="0">
                <a:ea typeface="+mn-lt"/>
                <a:cs typeface="+mn-lt"/>
              </a:rPr>
              <a:t> </a:t>
            </a:r>
            <a:r>
              <a:rPr lang="en-US" dirty="0" err="1">
                <a:ea typeface="+mn-lt"/>
                <a:cs typeface="+mn-lt"/>
              </a:rPr>
              <a:t>sistem</a:t>
            </a:r>
            <a:r>
              <a:rPr lang="en-US" dirty="0">
                <a:ea typeface="+mn-lt"/>
                <a:cs typeface="+mn-lt"/>
              </a:rPr>
              <a:t>, her </a:t>
            </a:r>
            <a:r>
              <a:rPr lang="en-US" dirty="0" err="1">
                <a:ea typeface="+mn-lt"/>
                <a:cs typeface="+mn-lt"/>
              </a:rPr>
              <a:t>türlü</a:t>
            </a:r>
            <a:r>
              <a:rPr lang="en-US" dirty="0">
                <a:ea typeface="+mn-lt"/>
                <a:cs typeface="+mn-lt"/>
              </a:rPr>
              <a:t> </a:t>
            </a:r>
            <a:r>
              <a:rPr lang="en-US" dirty="0" err="1">
                <a:ea typeface="+mn-lt"/>
                <a:cs typeface="+mn-lt"/>
              </a:rPr>
              <a:t>sürüş</a:t>
            </a:r>
            <a:r>
              <a:rPr lang="en-US" dirty="0">
                <a:ea typeface="+mn-lt"/>
                <a:cs typeface="+mn-lt"/>
              </a:rPr>
              <a:t> </a:t>
            </a:r>
            <a:r>
              <a:rPr lang="en-US" dirty="0" err="1">
                <a:ea typeface="+mn-lt"/>
                <a:cs typeface="+mn-lt"/>
              </a:rPr>
              <a:t>görevini</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koşulunu</a:t>
            </a:r>
            <a:r>
              <a:rPr lang="en-US" dirty="0">
                <a:ea typeface="+mn-lt"/>
                <a:cs typeface="+mn-lt"/>
              </a:rPr>
              <a:t> </a:t>
            </a:r>
            <a:r>
              <a:rPr lang="en-US" dirty="0" err="1">
                <a:ea typeface="+mn-lt"/>
                <a:cs typeface="+mn-lt"/>
              </a:rPr>
              <a:t>yönetebilir</a:t>
            </a:r>
            <a:r>
              <a:rPr lang="en-US" dirty="0">
                <a:ea typeface="+mn-lt"/>
                <a:cs typeface="+mn-lt"/>
              </a:rPr>
              <a:t>. </a:t>
            </a:r>
            <a:r>
              <a:rPr lang="en-US" dirty="0" err="1">
                <a:ea typeface="+mn-lt"/>
                <a:cs typeface="+mn-lt"/>
              </a:rPr>
              <a:t>İnsan</a:t>
            </a:r>
            <a:r>
              <a:rPr lang="en-US" dirty="0">
                <a:ea typeface="+mn-lt"/>
                <a:cs typeface="+mn-lt"/>
              </a:rPr>
              <a:t> </a:t>
            </a:r>
            <a:r>
              <a:rPr lang="en-US" dirty="0" err="1">
                <a:ea typeface="+mn-lt"/>
                <a:cs typeface="+mn-lt"/>
              </a:rPr>
              <a:t>sürücüye</a:t>
            </a:r>
            <a:r>
              <a:rPr lang="en-US" dirty="0">
                <a:ea typeface="+mn-lt"/>
                <a:cs typeface="+mn-lt"/>
              </a:rPr>
              <a:t> </a:t>
            </a:r>
            <a:r>
              <a:rPr lang="en-US" dirty="0" err="1">
                <a:ea typeface="+mn-lt"/>
                <a:cs typeface="+mn-lt"/>
              </a:rPr>
              <a:t>ihtiyaç</a:t>
            </a:r>
            <a:r>
              <a:rPr lang="en-US" dirty="0">
                <a:ea typeface="+mn-lt"/>
                <a:cs typeface="+mn-lt"/>
              </a:rPr>
              <a:t> </a:t>
            </a:r>
            <a:r>
              <a:rPr lang="en-US" dirty="0" err="1">
                <a:ea typeface="+mn-lt"/>
                <a:cs typeface="+mn-lt"/>
              </a:rPr>
              <a:t>duymaz</a:t>
            </a:r>
            <a:r>
              <a:rPr lang="en-US" dirty="0">
                <a:ea typeface="+mn-lt"/>
                <a:cs typeface="+mn-lt"/>
              </a:rPr>
              <a:t>.</a:t>
            </a:r>
            <a:endParaRPr lang="en-US" dirty="0"/>
          </a:p>
          <a:p>
            <a:endParaRPr lang="en-US" dirty="0"/>
          </a:p>
        </p:txBody>
      </p:sp>
    </p:spTree>
    <p:extLst>
      <p:ext uri="{BB962C8B-B14F-4D97-AF65-F5344CB8AC3E}">
        <p14:creationId xmlns:p14="http://schemas.microsoft.com/office/powerpoint/2010/main" val="136082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aşlık 2">
            <a:extLst>
              <a:ext uri="{FF2B5EF4-FFF2-40B4-BE49-F238E27FC236}">
                <a16:creationId xmlns:a16="http://schemas.microsoft.com/office/drawing/2014/main" id="{E3D5DC85-CFF2-E4A7-4611-C0CE6F61F6C5}"/>
              </a:ext>
            </a:extLst>
          </p:cNvPr>
          <p:cNvSpPr>
            <a:spLocks noGrp="1"/>
          </p:cNvSpPr>
          <p:nvPr>
            <p:ph type="title" idx="4294967295"/>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DİNLEDİĞİNİZ İÇİN TEŞEKKÜR EDERİZ</a:t>
            </a:r>
          </a:p>
        </p:txBody>
      </p:sp>
      <p:pic>
        <p:nvPicPr>
          <p:cNvPr id="7" name="Graphic 6" descr="Smiling Face with No Fill">
            <a:extLst>
              <a:ext uri="{FF2B5EF4-FFF2-40B4-BE49-F238E27FC236}">
                <a16:creationId xmlns:a16="http://schemas.microsoft.com/office/drawing/2014/main" id="{E0230C72-7B44-8C90-AADA-E571DC28AF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Smiling Face with No Fill">
            <a:extLst>
              <a:ext uri="{FF2B5EF4-FFF2-40B4-BE49-F238E27FC236}">
                <a16:creationId xmlns:a16="http://schemas.microsoft.com/office/drawing/2014/main" id="{FAA8389C-29DF-41D5-AA45-2D7DB078B5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20361130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D86ED1C-98D9-0655-BE1C-CBA3033D9404}"/>
              </a:ext>
            </a:extLst>
          </p:cNvPr>
          <p:cNvSpPr>
            <a:spLocks noGrp="1"/>
          </p:cNvSpPr>
          <p:nvPr>
            <p:ph type="title" idx="4294967295"/>
          </p:nvPr>
        </p:nvSpPr>
        <p:spPr>
          <a:xfrm>
            <a:off x="1285241" y="1008993"/>
            <a:ext cx="9231410" cy="3542045"/>
          </a:xfrm>
        </p:spPr>
        <p:txBody>
          <a:bodyPr vert="horz" lIns="91440" tIns="45720" rIns="91440" bIns="45720" rtlCol="0" anchor="b">
            <a:normAutofit/>
          </a:bodyPr>
          <a:lstStyle/>
          <a:p>
            <a:r>
              <a:rPr lang="en-US" sz="5500" kern="1200">
                <a:solidFill>
                  <a:schemeClr val="tx1"/>
                </a:solidFill>
                <a:latin typeface="+mj-lt"/>
                <a:ea typeface="+mj-ea"/>
                <a:cs typeface="+mj-cs"/>
              </a:rPr>
              <a:t>LİSELERDE BİLİM UYGULAMALARI:AKILLI TRAFİK VE YAPAY ZEKA SİSTEMLERİ</a:t>
            </a:r>
          </a:p>
        </p:txBody>
      </p:sp>
    </p:spTree>
    <p:extLst>
      <p:ext uri="{BB962C8B-B14F-4D97-AF65-F5344CB8AC3E}">
        <p14:creationId xmlns:p14="http://schemas.microsoft.com/office/powerpoint/2010/main" val="153591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3B14F62-2FD2-1D1D-BB7D-C1AB7D763AC0}"/>
              </a:ext>
            </a:extLst>
          </p:cNvPr>
          <p:cNvSpPr>
            <a:spLocks noGrp="1"/>
          </p:cNvSpPr>
          <p:nvPr>
            <p:ph type="title" idx="4294967295"/>
          </p:nvPr>
        </p:nvSpPr>
        <p:spPr>
          <a:xfrm>
            <a:off x="640080" y="320040"/>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OTONOM ARAÇLAR VE TARİHSEL GELİŞİM</a:t>
            </a: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metin, ekran görüntüsü içeren bir resim&#10;&#10;Açıklama otomatik olarak oluşturuldu">
            <a:extLst>
              <a:ext uri="{FF2B5EF4-FFF2-40B4-BE49-F238E27FC236}">
                <a16:creationId xmlns:a16="http://schemas.microsoft.com/office/drawing/2014/main" id="{53036B2A-2F8F-5A1B-18B3-38230473211F}"/>
              </a:ext>
            </a:extLst>
          </p:cNvPr>
          <p:cNvPicPr>
            <a:picLocks noChangeAspect="1"/>
          </p:cNvPicPr>
          <p:nvPr/>
        </p:nvPicPr>
        <p:blipFill>
          <a:blip r:embed="rId2"/>
          <a:stretch>
            <a:fillRect/>
          </a:stretch>
        </p:blipFill>
        <p:spPr>
          <a:xfrm>
            <a:off x="7903688" y="320040"/>
            <a:ext cx="3843079" cy="5981446"/>
          </a:xfrm>
          <a:prstGeom prst="rect">
            <a:avLst/>
          </a:prstGeom>
        </p:spPr>
      </p:pic>
    </p:spTree>
    <p:extLst>
      <p:ext uri="{BB962C8B-B14F-4D97-AF65-F5344CB8AC3E}">
        <p14:creationId xmlns:p14="http://schemas.microsoft.com/office/powerpoint/2010/main" val="2840606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Hızlandırılmış araç yeniliği | Microsoft Industry">
            <a:extLst>
              <a:ext uri="{FF2B5EF4-FFF2-40B4-BE49-F238E27FC236}">
                <a16:creationId xmlns:a16="http://schemas.microsoft.com/office/drawing/2014/main" id="{7EA2A585-8075-F3F0-0C16-11750BB1B75B}"/>
              </a:ext>
            </a:extLst>
          </p:cNvPr>
          <p:cNvPicPr>
            <a:picLocks noChangeAspect="1"/>
          </p:cNvPicPr>
          <p:nvPr/>
        </p:nvPicPr>
        <p:blipFill>
          <a:blip r:embed="rId2"/>
          <a:stretch>
            <a:fillRect/>
          </a:stretch>
        </p:blipFill>
        <p:spPr>
          <a:xfrm>
            <a:off x="0" y="2676"/>
            <a:ext cx="12192000" cy="6852646"/>
          </a:xfrm>
          <a:prstGeom prst="rect">
            <a:avLst/>
          </a:prstGeom>
        </p:spPr>
      </p:pic>
      <p:sp>
        <p:nvSpPr>
          <p:cNvPr id="2" name="Metin kutusu 1">
            <a:extLst>
              <a:ext uri="{FF2B5EF4-FFF2-40B4-BE49-F238E27FC236}">
                <a16:creationId xmlns:a16="http://schemas.microsoft.com/office/drawing/2014/main" id="{0FAADB17-198D-507B-AACF-DA31E498A37E}"/>
              </a:ext>
            </a:extLst>
          </p:cNvPr>
          <p:cNvSpPr txBox="1"/>
          <p:nvPr/>
        </p:nvSpPr>
        <p:spPr>
          <a:xfrm>
            <a:off x="1055077" y="1219200"/>
            <a:ext cx="1007012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1920-1980 </a:t>
            </a:r>
            <a:r>
              <a:rPr lang="en-US" sz="2400" err="1"/>
              <a:t>arasında</a:t>
            </a:r>
            <a:r>
              <a:rPr lang="en-US" sz="2400" dirty="0"/>
              <a:t>, </a:t>
            </a:r>
            <a:r>
              <a:rPr lang="en-US" sz="2400" err="1"/>
              <a:t>otomobil</a:t>
            </a:r>
            <a:r>
              <a:rPr lang="en-US" sz="2400" dirty="0"/>
              <a:t> </a:t>
            </a:r>
            <a:r>
              <a:rPr lang="en-US" sz="2400" err="1"/>
              <a:t>şirketleri</a:t>
            </a:r>
            <a:r>
              <a:rPr lang="en-US" sz="2400" dirty="0"/>
              <a:t> </a:t>
            </a:r>
            <a:r>
              <a:rPr lang="en-US" sz="2400" err="1"/>
              <a:t>ve</a:t>
            </a:r>
            <a:r>
              <a:rPr lang="en-US" sz="2400" dirty="0"/>
              <a:t> </a:t>
            </a:r>
            <a:r>
              <a:rPr lang="en-US" sz="2400" err="1"/>
              <a:t>üniversiteler</a:t>
            </a:r>
            <a:r>
              <a:rPr lang="en-US" sz="2400" dirty="0"/>
              <a:t> </a:t>
            </a:r>
            <a:r>
              <a:rPr lang="en-US" sz="2400" err="1"/>
              <a:t>otonom</a:t>
            </a:r>
            <a:r>
              <a:rPr lang="en-US" sz="2400" dirty="0"/>
              <a:t> </a:t>
            </a:r>
            <a:r>
              <a:rPr lang="en-US" sz="2400" err="1"/>
              <a:t>araçlar</a:t>
            </a:r>
            <a:r>
              <a:rPr lang="en-US" sz="2400" dirty="0"/>
              <a:t> </a:t>
            </a:r>
            <a:r>
              <a:rPr lang="en-US" sz="2400" err="1"/>
              <a:t>üzerine</a:t>
            </a:r>
            <a:r>
              <a:rPr lang="en-US" sz="2400" dirty="0"/>
              <a:t> </a:t>
            </a:r>
            <a:r>
              <a:rPr lang="en-US" sz="2400" err="1"/>
              <a:t>çalıştı</a:t>
            </a:r>
            <a:r>
              <a:rPr lang="en-US" sz="2400" dirty="0"/>
              <a:t>. Öncü </a:t>
            </a:r>
            <a:r>
              <a:rPr lang="en-US" sz="2400" err="1"/>
              <a:t>araştırmalar</a:t>
            </a:r>
            <a:r>
              <a:rPr lang="en-US" sz="2400" dirty="0"/>
              <a:t> </a:t>
            </a:r>
            <a:r>
              <a:rPr lang="en-US" sz="2400" err="1"/>
              <a:t>Japonya</a:t>
            </a:r>
            <a:r>
              <a:rPr lang="en-US" sz="2400" dirty="0"/>
              <a:t>, ABD </a:t>
            </a:r>
            <a:r>
              <a:rPr lang="en-US" sz="2400" err="1"/>
              <a:t>ve</a:t>
            </a:r>
            <a:r>
              <a:rPr lang="en-US" sz="2400" dirty="0"/>
              <a:t> </a:t>
            </a:r>
            <a:r>
              <a:rPr lang="en-US" sz="2400" err="1"/>
              <a:t>AB'de</a:t>
            </a:r>
            <a:r>
              <a:rPr lang="en-US" sz="2400" dirty="0"/>
              <a:t> </a:t>
            </a:r>
            <a:r>
              <a:rPr lang="en-US" sz="2400" err="1"/>
              <a:t>yapıldı</a:t>
            </a:r>
            <a:r>
              <a:rPr lang="en-US" sz="2400" dirty="0"/>
              <a:t>. İlk </a:t>
            </a:r>
            <a:r>
              <a:rPr lang="en-US" sz="2400" err="1"/>
              <a:t>radyo</a:t>
            </a:r>
            <a:r>
              <a:rPr lang="en-US" sz="2400" dirty="0"/>
              <a:t> </a:t>
            </a:r>
            <a:r>
              <a:rPr lang="en-US" sz="2400" err="1"/>
              <a:t>kontrollü</a:t>
            </a:r>
            <a:r>
              <a:rPr lang="en-US" sz="2400" dirty="0"/>
              <a:t> </a:t>
            </a:r>
            <a:r>
              <a:rPr lang="en-US" sz="2400" err="1"/>
              <a:t>sürücüsüz</a:t>
            </a:r>
            <a:r>
              <a:rPr lang="en-US" sz="2400" dirty="0"/>
              <a:t> </a:t>
            </a:r>
            <a:r>
              <a:rPr lang="en-US" sz="2400" err="1"/>
              <a:t>araç</a:t>
            </a:r>
            <a:r>
              <a:rPr lang="en-US" sz="2400" dirty="0"/>
              <a:t> 1920'lerde </a:t>
            </a:r>
            <a:r>
              <a:rPr lang="en-US" sz="2400" err="1"/>
              <a:t>geliştirildi</a:t>
            </a:r>
            <a:r>
              <a:rPr lang="en-US" sz="2400" dirty="0"/>
              <a:t>. 1970'lerin </a:t>
            </a:r>
            <a:r>
              <a:rPr lang="en-US" sz="2400" err="1"/>
              <a:t>sonlarında</a:t>
            </a:r>
            <a:r>
              <a:rPr lang="en-US" sz="2400" dirty="0"/>
              <a:t> </a:t>
            </a:r>
            <a:r>
              <a:rPr lang="en-US" sz="2400" err="1"/>
              <a:t>Japonya</a:t>
            </a:r>
            <a:r>
              <a:rPr lang="en-US" sz="2400" dirty="0"/>
              <a:t> </a:t>
            </a:r>
            <a:r>
              <a:rPr lang="en-US" sz="2400" err="1"/>
              <a:t>ve</a:t>
            </a:r>
            <a:r>
              <a:rPr lang="en-US" sz="2400" dirty="0"/>
              <a:t> 1980'lerin </a:t>
            </a:r>
            <a:r>
              <a:rPr lang="en-US" sz="2400" err="1"/>
              <a:t>başında</a:t>
            </a:r>
            <a:r>
              <a:rPr lang="en-US" sz="2400" dirty="0"/>
              <a:t> </a:t>
            </a:r>
            <a:r>
              <a:rPr lang="en-US" sz="2400" err="1"/>
              <a:t>Almanya'da</a:t>
            </a:r>
            <a:r>
              <a:rPr lang="en-US" sz="2400" dirty="0"/>
              <a:t> </a:t>
            </a:r>
            <a:r>
              <a:rPr lang="en-US" sz="2400" err="1"/>
              <a:t>Münih</a:t>
            </a:r>
            <a:r>
              <a:rPr lang="en-US" sz="2400" dirty="0"/>
              <a:t> Bundeswehr </a:t>
            </a:r>
            <a:r>
              <a:rPr lang="en-US" sz="2400" err="1"/>
              <a:t>Üniversitesi'nde</a:t>
            </a:r>
            <a:r>
              <a:rPr lang="en-US" sz="2400" dirty="0"/>
              <a:t> </a:t>
            </a:r>
            <a:r>
              <a:rPr lang="en-US" sz="2400" err="1"/>
              <a:t>çalışmalar</a:t>
            </a:r>
            <a:r>
              <a:rPr lang="en-US" sz="2400" dirty="0"/>
              <a:t> </a:t>
            </a:r>
            <a:r>
              <a:rPr lang="en-US" sz="2400" err="1"/>
              <a:t>yapıldı</a:t>
            </a:r>
            <a:r>
              <a:rPr lang="en-US" sz="2400" dirty="0"/>
              <a:t>. 1985'te </a:t>
            </a:r>
            <a:r>
              <a:rPr lang="en-US" sz="2400" err="1"/>
              <a:t>ABD'de</a:t>
            </a:r>
            <a:r>
              <a:rPr lang="en-US" sz="2400" dirty="0"/>
              <a:t> Carnegie Mellon </a:t>
            </a:r>
            <a:r>
              <a:rPr lang="en-US" sz="2400" err="1"/>
              <a:t>Üniversitesi</a:t>
            </a:r>
            <a:r>
              <a:rPr lang="en-US" sz="2400" dirty="0"/>
              <a:t> </a:t>
            </a:r>
            <a:r>
              <a:rPr lang="en-US" sz="2400" err="1"/>
              <a:t>Navlab</a:t>
            </a:r>
            <a:r>
              <a:rPr lang="en-US" sz="2400" dirty="0"/>
              <a:t> </a:t>
            </a:r>
            <a:r>
              <a:rPr lang="en-US" sz="2400" err="1"/>
              <a:t>projesini</a:t>
            </a:r>
            <a:r>
              <a:rPr lang="en-US" sz="2400" dirty="0"/>
              <a:t> </a:t>
            </a:r>
            <a:r>
              <a:rPr lang="en-US" sz="2400" err="1"/>
              <a:t>başlattı</a:t>
            </a:r>
            <a:r>
              <a:rPr lang="en-US" sz="2400" dirty="0"/>
              <a:t>. 1990'lardan </a:t>
            </a:r>
            <a:r>
              <a:rPr lang="en-US" sz="2400" err="1"/>
              <a:t>günümüze</a:t>
            </a:r>
            <a:r>
              <a:rPr lang="en-US" sz="2400" dirty="0"/>
              <a:t> </a:t>
            </a:r>
            <a:r>
              <a:rPr lang="en-US" sz="2400" err="1"/>
              <a:t>otonom</a:t>
            </a:r>
            <a:r>
              <a:rPr lang="en-US" sz="2400" dirty="0"/>
              <a:t> </a:t>
            </a:r>
            <a:r>
              <a:rPr lang="en-US" sz="2400" err="1"/>
              <a:t>araçlar</a:t>
            </a:r>
            <a:r>
              <a:rPr lang="en-US" sz="2400" dirty="0"/>
              <a:t> </a:t>
            </a:r>
            <a:r>
              <a:rPr lang="en-US" sz="2400" err="1"/>
              <a:t>üzerine</a:t>
            </a:r>
            <a:r>
              <a:rPr lang="en-US" sz="2400" dirty="0"/>
              <a:t> </a:t>
            </a:r>
            <a:r>
              <a:rPr lang="en-US" sz="2400" err="1"/>
              <a:t>kapsamlı</a:t>
            </a:r>
            <a:r>
              <a:rPr lang="en-US" sz="2400" dirty="0"/>
              <a:t> </a:t>
            </a:r>
            <a:r>
              <a:rPr lang="en-US" sz="2400" err="1"/>
              <a:t>araştırmalar</a:t>
            </a:r>
            <a:r>
              <a:rPr lang="en-US" sz="2400" dirty="0"/>
              <a:t> </a:t>
            </a:r>
            <a:r>
              <a:rPr lang="en-US" sz="2400" err="1"/>
              <a:t>yapıldı</a:t>
            </a:r>
            <a:r>
              <a:rPr lang="en-US" sz="2400" dirty="0"/>
              <a:t>. </a:t>
            </a:r>
            <a:r>
              <a:rPr lang="en-US" sz="2400" err="1"/>
              <a:t>İtalya'da</a:t>
            </a:r>
            <a:r>
              <a:rPr lang="en-US" sz="2400" dirty="0"/>
              <a:t> 1996'da ARGO </a:t>
            </a:r>
            <a:r>
              <a:rPr lang="en-US" sz="2400" err="1"/>
              <a:t>projesi</a:t>
            </a:r>
            <a:r>
              <a:rPr lang="en-US" sz="2400" dirty="0"/>
              <a:t> </a:t>
            </a:r>
            <a:r>
              <a:rPr lang="en-US" sz="2400" err="1"/>
              <a:t>başlatıldı</a:t>
            </a:r>
            <a:r>
              <a:rPr lang="en-US" sz="2400" dirty="0"/>
              <a:t>. 2005'te Stanford </a:t>
            </a:r>
            <a:r>
              <a:rPr lang="en-US" sz="2400" err="1"/>
              <a:t>Üniversitesi</a:t>
            </a:r>
            <a:r>
              <a:rPr lang="en-US" sz="2400" dirty="0"/>
              <a:t> Stanley </a:t>
            </a:r>
            <a:r>
              <a:rPr lang="en-US" sz="2400" err="1"/>
              <a:t>ve</a:t>
            </a:r>
            <a:r>
              <a:rPr lang="en-US" sz="2400" dirty="0"/>
              <a:t> Junior </a:t>
            </a:r>
            <a:r>
              <a:rPr lang="en-US" sz="2400" err="1"/>
              <a:t>projesini</a:t>
            </a:r>
            <a:r>
              <a:rPr lang="en-US" sz="2400" dirty="0"/>
              <a:t> </a:t>
            </a:r>
            <a:r>
              <a:rPr lang="en-US" sz="2400" err="1"/>
              <a:t>başlattı</a:t>
            </a:r>
            <a:r>
              <a:rPr lang="en-US" sz="2400" dirty="0"/>
              <a:t>. Dünya </a:t>
            </a:r>
            <a:r>
              <a:rPr lang="en-US" sz="2400" err="1"/>
              <a:t>çapında</a:t>
            </a:r>
            <a:r>
              <a:rPr lang="en-US" sz="2400" dirty="0"/>
              <a:t> BMW, GM, Ford, Nissan </a:t>
            </a:r>
            <a:r>
              <a:rPr lang="en-US" sz="2400" err="1"/>
              <a:t>gibi</a:t>
            </a:r>
            <a:r>
              <a:rPr lang="en-US" sz="2400" dirty="0"/>
              <a:t> </a:t>
            </a:r>
            <a:r>
              <a:rPr lang="en-US" sz="2400" err="1"/>
              <a:t>otomobil</a:t>
            </a:r>
            <a:r>
              <a:rPr lang="en-US" sz="2400" dirty="0"/>
              <a:t> </a:t>
            </a:r>
            <a:r>
              <a:rPr lang="en-US" sz="2400" err="1"/>
              <a:t>üreticileri</a:t>
            </a:r>
            <a:r>
              <a:rPr lang="en-US" sz="2400" dirty="0"/>
              <a:t> </a:t>
            </a:r>
            <a:r>
              <a:rPr lang="en-US" sz="2400" err="1"/>
              <a:t>otonom</a:t>
            </a:r>
            <a:r>
              <a:rPr lang="en-US" sz="2400" dirty="0"/>
              <a:t> </a:t>
            </a:r>
            <a:r>
              <a:rPr lang="en-US" sz="2400" err="1"/>
              <a:t>araç</a:t>
            </a:r>
            <a:r>
              <a:rPr lang="en-US" sz="2400" dirty="0"/>
              <a:t> </a:t>
            </a:r>
            <a:r>
              <a:rPr lang="en-US" sz="2400" err="1"/>
              <a:t>projeleri</a:t>
            </a:r>
            <a:r>
              <a:rPr lang="en-US" sz="2400" dirty="0"/>
              <a:t> </a:t>
            </a:r>
            <a:r>
              <a:rPr lang="en-US" sz="2400" err="1"/>
              <a:t>başlattı</a:t>
            </a:r>
            <a:r>
              <a:rPr lang="en-US" sz="2400" dirty="0"/>
              <a:t>. AB Horizon 2020 </a:t>
            </a:r>
            <a:r>
              <a:rPr lang="en-US" sz="2400" err="1"/>
              <a:t>programı</a:t>
            </a:r>
            <a:r>
              <a:rPr lang="en-US" sz="2400" dirty="0"/>
              <a:t> </a:t>
            </a:r>
            <a:r>
              <a:rPr lang="en-US" sz="2400" err="1"/>
              <a:t>kapsamında</a:t>
            </a:r>
            <a:r>
              <a:rPr lang="en-US" sz="2400" dirty="0"/>
              <a:t> INRAMIX, </a:t>
            </a:r>
            <a:r>
              <a:rPr lang="en-US" sz="2400" err="1"/>
              <a:t>CoEXist</a:t>
            </a:r>
            <a:r>
              <a:rPr lang="en-US" sz="2400" dirty="0"/>
              <a:t>, Interact, Safe Trip </a:t>
            </a:r>
            <a:r>
              <a:rPr lang="en-US" sz="2400" err="1"/>
              <a:t>gibi</a:t>
            </a:r>
            <a:r>
              <a:rPr lang="en-US" sz="2400" dirty="0"/>
              <a:t> </a:t>
            </a:r>
            <a:r>
              <a:rPr lang="en-US" sz="2400" err="1"/>
              <a:t>projeler</a:t>
            </a:r>
            <a:r>
              <a:rPr lang="en-US" sz="2400" dirty="0"/>
              <a:t> </a:t>
            </a:r>
            <a:r>
              <a:rPr lang="en-US" sz="2400" err="1"/>
              <a:t>finanse</a:t>
            </a:r>
            <a:r>
              <a:rPr lang="en-US" sz="2400" dirty="0"/>
              <a:t> </a:t>
            </a:r>
            <a:r>
              <a:rPr lang="en-US" sz="2400" err="1"/>
              <a:t>edildi</a:t>
            </a:r>
            <a:r>
              <a:rPr lang="en-US" sz="2400" dirty="0"/>
              <a:t>.</a:t>
            </a:r>
          </a:p>
        </p:txBody>
      </p:sp>
    </p:spTree>
    <p:extLst>
      <p:ext uri="{BB962C8B-B14F-4D97-AF65-F5344CB8AC3E}">
        <p14:creationId xmlns:p14="http://schemas.microsoft.com/office/powerpoint/2010/main" val="3767425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Otonom araçların önünü açıyor | Abdul Latif Jameel®">
            <a:extLst>
              <a:ext uri="{FF2B5EF4-FFF2-40B4-BE49-F238E27FC236}">
                <a16:creationId xmlns:a16="http://schemas.microsoft.com/office/drawing/2014/main" id="{D0173BF3-4A31-9114-62D4-8A3B3E5BEE1A}"/>
              </a:ext>
            </a:extLst>
          </p:cNvPr>
          <p:cNvPicPr>
            <a:picLocks noChangeAspect="1"/>
          </p:cNvPicPr>
          <p:nvPr/>
        </p:nvPicPr>
        <p:blipFill rotWithShape="1">
          <a:blip r:embed="rId2"/>
          <a:srcRect l="5150" r="15539"/>
          <a:stretch/>
        </p:blipFill>
        <p:spPr>
          <a:xfrm flipH="1">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etin kutusu 1">
            <a:extLst>
              <a:ext uri="{FF2B5EF4-FFF2-40B4-BE49-F238E27FC236}">
                <a16:creationId xmlns:a16="http://schemas.microsoft.com/office/drawing/2014/main" id="{1EA68DBF-1C32-24D8-3931-E118A0FF4CC0}"/>
              </a:ext>
            </a:extLst>
          </p:cNvPr>
          <p:cNvSpPr txBox="1"/>
          <p:nvPr/>
        </p:nvSpPr>
        <p:spPr>
          <a:xfrm>
            <a:off x="7531610" y="2434201"/>
            <a:ext cx="3822189" cy="37427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Avrupa Komisyonu 2018'de otonom hareketliliğin uygulanması hakkında bir bildiri yayınladı. AB, otonom araçları destekleyerek sürdürülebilir kentsel hareketliliği güçlendirmeyi hedefliyor. Ulusal düzeyde birçok AB ülkesi araştırma projeleri yürütüyor ve strateji belirliyor.</a:t>
            </a:r>
          </a:p>
        </p:txBody>
      </p:sp>
    </p:spTree>
    <p:extLst>
      <p:ext uri="{BB962C8B-B14F-4D97-AF65-F5344CB8AC3E}">
        <p14:creationId xmlns:p14="http://schemas.microsoft.com/office/powerpoint/2010/main" val="28164415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Otonom Sürüş Teknolojileri - yolcu360.com - Faydalı Bilgiler">
            <a:extLst>
              <a:ext uri="{FF2B5EF4-FFF2-40B4-BE49-F238E27FC236}">
                <a16:creationId xmlns:a16="http://schemas.microsoft.com/office/drawing/2014/main" id="{B8F9ECFB-65E9-E01E-9ACA-004AAB61E6D3}"/>
              </a:ext>
            </a:extLst>
          </p:cNvPr>
          <p:cNvPicPr>
            <a:picLocks noChangeAspect="1"/>
          </p:cNvPicPr>
          <p:nvPr/>
        </p:nvPicPr>
        <p:blipFill rotWithShape="1">
          <a:blip r:embed="rId2">
            <a:alphaModFix amt="60000"/>
          </a:blip>
          <a:srcRect t="2271"/>
          <a:stretch/>
        </p:blipFill>
        <p:spPr>
          <a:xfrm>
            <a:off x="180975" y="182880"/>
            <a:ext cx="11823637" cy="6499784"/>
          </a:xfrm>
          <a:prstGeom prst="rect">
            <a:avLst/>
          </a:prstGeom>
        </p:spPr>
      </p:pic>
      <p:sp>
        <p:nvSpPr>
          <p:cNvPr id="2" name="Metin kutusu 1">
            <a:extLst>
              <a:ext uri="{FF2B5EF4-FFF2-40B4-BE49-F238E27FC236}">
                <a16:creationId xmlns:a16="http://schemas.microsoft.com/office/drawing/2014/main" id="{CCD2E88A-DD54-CD64-06EC-91F20DE05F2E}"/>
              </a:ext>
            </a:extLst>
          </p:cNvPr>
          <p:cNvSpPr txBox="1"/>
          <p:nvPr/>
        </p:nvSpPr>
        <p:spPr>
          <a:xfrm>
            <a:off x="838200" y="3526300"/>
            <a:ext cx="10165218" cy="258845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solidFill>
                  <a:srgbClr val="FFFFFF"/>
                </a:solidFill>
              </a:rPr>
              <a:t>Otonom araçlar, akıllı şehir ekosisteminin bir parçası olarak görülüyor. Trafik sıkışıklığı, kaza ve kirlilik sorunlarına çözüm olarak öne çıkıyor. Google, Volvo, Tesla ve Daimler gibi şirketler otonom araçlar geliştiriyor. Güvenlik ve testler önem taşıyor.</a:t>
            </a:r>
          </a:p>
          <a:p>
            <a:pPr indent="-228600">
              <a:lnSpc>
                <a:spcPct val="90000"/>
              </a:lnSpc>
              <a:spcAft>
                <a:spcPts val="600"/>
              </a:spcAft>
              <a:buFont typeface="Arial" panose="020B0604020202020204" pitchFamily="34" charset="0"/>
              <a:buChar char="•"/>
            </a:pPr>
            <a:r>
              <a:rPr lang="en-US" sz="2000">
                <a:solidFill>
                  <a:srgbClr val="FFFFFF"/>
                </a:solidFill>
              </a:rPr>
              <a:t>Otonom araçların geliştirilmesinde trafik simülasyon programları kullanılıyor. Ülkeler, bu araçların trafikte yerini alması için regülasyonlar oluşturuyor</a:t>
            </a:r>
          </a:p>
        </p:txBody>
      </p:sp>
    </p:spTree>
    <p:extLst>
      <p:ext uri="{BB962C8B-B14F-4D97-AF65-F5344CB8AC3E}">
        <p14:creationId xmlns:p14="http://schemas.microsoft.com/office/powerpoint/2010/main" val="4187592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TÜRKİYE'DE OTONOM ARAÇLARIN TEST SÜRÜŞÜ YAPACAĞI PİSTLERE İHTİYAÇ VAR -  CyberMag">
            <a:extLst>
              <a:ext uri="{FF2B5EF4-FFF2-40B4-BE49-F238E27FC236}">
                <a16:creationId xmlns:a16="http://schemas.microsoft.com/office/drawing/2014/main" id="{59FDA5E3-BE6E-E041-E4CE-487A485D9770}"/>
              </a:ext>
            </a:extLst>
          </p:cNvPr>
          <p:cNvPicPr>
            <a:picLocks noChangeAspect="1"/>
          </p:cNvPicPr>
          <p:nvPr/>
        </p:nvPicPr>
        <p:blipFill rotWithShape="1">
          <a:blip r:embed="rId2"/>
          <a:srcRect t="27512" r="1" b="21658"/>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C06A6882-6D35-2466-A967-A9F754A680CB}"/>
              </a:ext>
            </a:extLst>
          </p:cNvPr>
          <p:cNvSpPr>
            <a:spLocks noGrp="1"/>
          </p:cNvSpPr>
          <p:nvPr>
            <p:ph type="title" idx="4294967295"/>
          </p:nvPr>
        </p:nvSpPr>
        <p:spPr>
          <a:xfrm>
            <a:off x="477981" y="1122363"/>
            <a:ext cx="4023360" cy="3204134"/>
          </a:xfrm>
        </p:spPr>
        <p:txBody>
          <a:bodyPr vert="horz" lIns="91440" tIns="45720" rIns="91440" bIns="45720" rtlCol="0" anchor="b">
            <a:normAutofit/>
          </a:bodyPr>
          <a:lstStyle/>
          <a:p>
            <a:r>
              <a:rPr lang="en-US" sz="4800" b="1" u="sng">
                <a:solidFill>
                  <a:schemeClr val="bg1"/>
                </a:solidFill>
              </a:rPr>
              <a:t>Otonom Araç Teknolojileri</a:t>
            </a:r>
            <a:endParaRPr lang="en-US" sz="4800">
              <a:solidFill>
                <a:schemeClr val="bg1"/>
              </a:solidFill>
            </a:endParaRPr>
          </a:p>
          <a:p>
            <a:endParaRPr lang="en-US" sz="4800">
              <a:solidFill>
                <a:schemeClr val="bg1"/>
              </a:solidFill>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5134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SÜRÜCÜSÜZ ARAÇLAR ve TÜRKİYE">
            <a:extLst>
              <a:ext uri="{FF2B5EF4-FFF2-40B4-BE49-F238E27FC236}">
                <a16:creationId xmlns:a16="http://schemas.microsoft.com/office/drawing/2014/main" id="{87AA5AFD-B914-6AAD-2B39-5332BB4C8995}"/>
              </a:ext>
            </a:extLst>
          </p:cNvPr>
          <p:cNvPicPr>
            <a:picLocks noChangeAspect="1"/>
          </p:cNvPicPr>
          <p:nvPr/>
        </p:nvPicPr>
        <p:blipFill rotWithShape="1">
          <a:blip r:embed="rId2"/>
          <a:srcRect t="7288" r="2" b="28373"/>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 name="Metin kutusu 1">
            <a:extLst>
              <a:ext uri="{FF2B5EF4-FFF2-40B4-BE49-F238E27FC236}">
                <a16:creationId xmlns:a16="http://schemas.microsoft.com/office/drawing/2014/main" id="{1BF3A900-FFB4-513F-E3F6-E805730591C1}"/>
              </a:ext>
            </a:extLst>
          </p:cNvPr>
          <p:cNvSpPr txBox="1"/>
          <p:nvPr/>
        </p:nvSpPr>
        <p:spPr>
          <a:xfrm>
            <a:off x="7320465" y="2194102"/>
            <a:ext cx="4140013" cy="390858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900"/>
              <a:t>Son yıllarda otomobil endüstrisi, teknolojik yeniliklerle önemli bir dönüşüm geçirdi. Uyarlanabilir hız sabitleyiciler, park yardım sistemleri ve neredeyse insan müdahalesi olmadan sürüş yapabilen otonom araçlar gibi yeni teknolojiler, ulaşım sektöründe büyük bir değişim ve gelişme yarattı. Bu teknolojilerin yaygınlaşmasıyla birlikte, ulaşım ağında büyük ilerlemeler kaydedilmekte ve insanların günlük yaşamına büyük katkılar sağlamaktadır.</a:t>
            </a:r>
          </a:p>
        </p:txBody>
      </p:sp>
    </p:spTree>
    <p:extLst>
      <p:ext uri="{BB962C8B-B14F-4D97-AF65-F5344CB8AC3E}">
        <p14:creationId xmlns:p14="http://schemas.microsoft.com/office/powerpoint/2010/main" val="35006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Küresel otonom araç pazarının 2030'a kadar yaklaşık 2 trilyon dolara  ulaşacağı tahmin ediliyor - Webrazzi">
            <a:extLst>
              <a:ext uri="{FF2B5EF4-FFF2-40B4-BE49-F238E27FC236}">
                <a16:creationId xmlns:a16="http://schemas.microsoft.com/office/drawing/2014/main" id="{92EE1A01-0FF1-4302-E582-65B09D2ED895}"/>
              </a:ext>
            </a:extLst>
          </p:cNvPr>
          <p:cNvPicPr>
            <a:picLocks noChangeAspect="1"/>
          </p:cNvPicPr>
          <p:nvPr/>
        </p:nvPicPr>
        <p:blipFill rotWithShape="1">
          <a:blip r:embed="rId2"/>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Metin kutusu 1">
            <a:extLst>
              <a:ext uri="{FF2B5EF4-FFF2-40B4-BE49-F238E27FC236}">
                <a16:creationId xmlns:a16="http://schemas.microsoft.com/office/drawing/2014/main" id="{EF7FFBB4-AD28-1A74-767B-23381E917A10}"/>
              </a:ext>
            </a:extLst>
          </p:cNvPr>
          <p:cNvSpPr txBox="1"/>
          <p:nvPr/>
        </p:nvSpPr>
        <p:spPr>
          <a:xfrm>
            <a:off x="5801709" y="3833446"/>
            <a:ext cx="5552089" cy="16478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dirty="0" err="1"/>
              <a:t>Günümüzde</a:t>
            </a:r>
            <a:r>
              <a:rPr lang="en-US" dirty="0"/>
              <a:t> </a:t>
            </a:r>
            <a:r>
              <a:rPr lang="en-US" dirty="0" err="1"/>
              <a:t>otomotiv</a:t>
            </a:r>
            <a:r>
              <a:rPr lang="en-US" dirty="0"/>
              <a:t> </a:t>
            </a:r>
            <a:r>
              <a:rPr lang="en-US" dirty="0" err="1"/>
              <a:t>endüstrisi</a:t>
            </a:r>
            <a:r>
              <a:rPr lang="en-US" dirty="0"/>
              <a:t>, </a:t>
            </a:r>
            <a:r>
              <a:rPr lang="en-US" dirty="0" err="1"/>
              <a:t>araçları</a:t>
            </a:r>
            <a:r>
              <a:rPr lang="en-US" dirty="0"/>
              <a:t> </a:t>
            </a:r>
            <a:r>
              <a:rPr lang="en-US" dirty="0" err="1"/>
              <a:t>çevrelerinden</a:t>
            </a:r>
            <a:r>
              <a:rPr lang="en-US" dirty="0"/>
              <a:t> </a:t>
            </a:r>
            <a:r>
              <a:rPr lang="en-US" dirty="0" err="1"/>
              <a:t>daha</a:t>
            </a:r>
            <a:r>
              <a:rPr lang="en-US" dirty="0"/>
              <a:t> </a:t>
            </a:r>
            <a:r>
              <a:rPr lang="en-US" dirty="0" err="1"/>
              <a:t>fazla</a:t>
            </a:r>
            <a:r>
              <a:rPr lang="en-US" dirty="0"/>
              <a:t> </a:t>
            </a:r>
            <a:r>
              <a:rPr lang="en-US" dirty="0" err="1"/>
              <a:t>haberdar</a:t>
            </a:r>
            <a:r>
              <a:rPr lang="en-US" dirty="0"/>
              <a:t> </a:t>
            </a:r>
            <a:r>
              <a:rPr lang="en-US" dirty="0" err="1"/>
              <a:t>etmek</a:t>
            </a:r>
            <a:r>
              <a:rPr lang="en-US" dirty="0"/>
              <a:t> </a:t>
            </a:r>
            <a:r>
              <a:rPr lang="en-US" dirty="0" err="1"/>
              <a:t>için</a:t>
            </a:r>
            <a:r>
              <a:rPr lang="en-US" dirty="0"/>
              <a:t> </a:t>
            </a:r>
            <a:r>
              <a:rPr lang="en-US" dirty="0" err="1"/>
              <a:t>çevresinden</a:t>
            </a:r>
            <a:r>
              <a:rPr lang="en-US" dirty="0"/>
              <a:t> </a:t>
            </a:r>
            <a:r>
              <a:rPr lang="en-US" dirty="0" err="1"/>
              <a:t>veri</a:t>
            </a:r>
            <a:r>
              <a:rPr lang="en-US" dirty="0"/>
              <a:t> </a:t>
            </a:r>
            <a:r>
              <a:rPr lang="en-US" dirty="0" err="1"/>
              <a:t>ileten</a:t>
            </a:r>
            <a:r>
              <a:rPr lang="en-US" dirty="0"/>
              <a:t> </a:t>
            </a:r>
            <a:r>
              <a:rPr lang="en-US" dirty="0" err="1"/>
              <a:t>ve</a:t>
            </a:r>
            <a:r>
              <a:rPr lang="en-US" dirty="0"/>
              <a:t> </a:t>
            </a:r>
            <a:r>
              <a:rPr lang="en-US" dirty="0" err="1"/>
              <a:t>alan</a:t>
            </a:r>
            <a:r>
              <a:rPr lang="en-US" dirty="0"/>
              <a:t> </a:t>
            </a:r>
            <a:r>
              <a:rPr lang="en-US" dirty="0" err="1"/>
              <a:t>bir</a:t>
            </a:r>
            <a:r>
              <a:rPr lang="en-US" dirty="0"/>
              <a:t> </a:t>
            </a:r>
            <a:r>
              <a:rPr lang="en-US" dirty="0" err="1"/>
              <a:t>sensör</a:t>
            </a:r>
            <a:r>
              <a:rPr lang="en-US" dirty="0"/>
              <a:t> </a:t>
            </a:r>
            <a:r>
              <a:rPr lang="en-US" dirty="0" err="1"/>
              <a:t>platformu</a:t>
            </a:r>
            <a:r>
              <a:rPr lang="en-US" dirty="0"/>
              <a:t> </a:t>
            </a:r>
            <a:r>
              <a:rPr lang="en-US" dirty="0" err="1"/>
              <a:t>haline</a:t>
            </a:r>
            <a:r>
              <a:rPr lang="en-US" dirty="0"/>
              <a:t> </a:t>
            </a:r>
            <a:r>
              <a:rPr lang="en-US" dirty="0" err="1"/>
              <a:t>getirmektedir</a:t>
            </a:r>
            <a:r>
              <a:rPr lang="en-US" dirty="0"/>
              <a:t>. </a:t>
            </a:r>
            <a:r>
              <a:rPr lang="en-US" dirty="0" err="1"/>
              <a:t>Sensörler</a:t>
            </a:r>
            <a:r>
              <a:rPr lang="en-US" dirty="0"/>
              <a:t> </a:t>
            </a:r>
            <a:r>
              <a:rPr lang="en-US" dirty="0" err="1"/>
              <a:t>aracılığıyla</a:t>
            </a:r>
            <a:r>
              <a:rPr lang="en-US" dirty="0"/>
              <a:t> </a:t>
            </a:r>
            <a:r>
              <a:rPr lang="en-US" dirty="0" err="1"/>
              <a:t>elde</a:t>
            </a:r>
            <a:r>
              <a:rPr lang="en-US" dirty="0"/>
              <a:t> </a:t>
            </a:r>
            <a:r>
              <a:rPr lang="en-US" dirty="0" err="1"/>
              <a:t>edilen</a:t>
            </a:r>
            <a:r>
              <a:rPr lang="en-US" dirty="0"/>
              <a:t> </a:t>
            </a:r>
            <a:r>
              <a:rPr lang="en-US" dirty="0" err="1"/>
              <a:t>veriler</a:t>
            </a:r>
            <a:r>
              <a:rPr lang="en-US" dirty="0"/>
              <a:t>, </a:t>
            </a:r>
            <a:r>
              <a:rPr lang="en-US" dirty="0" err="1"/>
              <a:t>trafik</a:t>
            </a:r>
            <a:r>
              <a:rPr lang="en-US" dirty="0"/>
              <a:t> </a:t>
            </a:r>
            <a:r>
              <a:rPr lang="en-US" dirty="0" err="1"/>
              <a:t>kazalarını</a:t>
            </a:r>
            <a:r>
              <a:rPr lang="en-US" dirty="0"/>
              <a:t> </a:t>
            </a:r>
            <a:r>
              <a:rPr lang="en-US" dirty="0" err="1"/>
              <a:t>azaltmak</a:t>
            </a:r>
            <a:r>
              <a:rPr lang="en-US" dirty="0"/>
              <a:t> </a:t>
            </a:r>
            <a:r>
              <a:rPr lang="en-US" dirty="0" err="1"/>
              <a:t>ve</a:t>
            </a:r>
            <a:r>
              <a:rPr lang="en-US" dirty="0"/>
              <a:t> </a:t>
            </a:r>
            <a:r>
              <a:rPr lang="en-US" dirty="0" err="1"/>
              <a:t>trafik</a:t>
            </a:r>
            <a:r>
              <a:rPr lang="en-US" dirty="0"/>
              <a:t> </a:t>
            </a:r>
            <a:r>
              <a:rPr lang="en-US" dirty="0" err="1"/>
              <a:t>verimliliğini</a:t>
            </a:r>
            <a:r>
              <a:rPr lang="en-US" dirty="0"/>
              <a:t> </a:t>
            </a:r>
            <a:r>
              <a:rPr lang="en-US" dirty="0" err="1"/>
              <a:t>artırmak</a:t>
            </a:r>
            <a:r>
              <a:rPr lang="en-US" dirty="0"/>
              <a:t> </a:t>
            </a:r>
            <a:r>
              <a:rPr lang="en-US" dirty="0" err="1"/>
              <a:t>gibi</a:t>
            </a:r>
            <a:r>
              <a:rPr lang="en-US" dirty="0"/>
              <a:t> </a:t>
            </a:r>
            <a:r>
              <a:rPr lang="en-US" dirty="0" err="1"/>
              <a:t>amaçlarla</a:t>
            </a:r>
            <a:r>
              <a:rPr lang="en-US" dirty="0"/>
              <a:t> </a:t>
            </a:r>
            <a:r>
              <a:rPr lang="en-US" dirty="0" err="1"/>
              <a:t>değerlendirilmektedir</a:t>
            </a:r>
            <a:r>
              <a:rPr lang="en-US" dirty="0"/>
              <a:t>. Bu </a:t>
            </a:r>
            <a:r>
              <a:rPr lang="en-US" dirty="0" err="1"/>
              <a:t>sensörler</a:t>
            </a:r>
            <a:r>
              <a:rPr lang="en-US" dirty="0"/>
              <a:t> </a:t>
            </a:r>
            <a:r>
              <a:rPr lang="en-US" dirty="0" err="1"/>
              <a:t>arasında</a:t>
            </a:r>
            <a:r>
              <a:rPr lang="en-US" dirty="0"/>
              <a:t> </a:t>
            </a:r>
            <a:r>
              <a:rPr lang="en-US" dirty="0" err="1"/>
              <a:t>konumlandırma</a:t>
            </a:r>
            <a:r>
              <a:rPr lang="en-US" dirty="0"/>
              <a:t> </a:t>
            </a:r>
            <a:r>
              <a:rPr lang="en-US" dirty="0" err="1"/>
              <a:t>sensörleri</a:t>
            </a:r>
            <a:r>
              <a:rPr lang="en-US" dirty="0"/>
              <a:t> (GNSS </a:t>
            </a:r>
            <a:r>
              <a:rPr lang="en-US" dirty="0" err="1"/>
              <a:t>alıcıları</a:t>
            </a:r>
            <a:r>
              <a:rPr lang="en-US" dirty="0"/>
              <a:t>), </a:t>
            </a:r>
            <a:r>
              <a:rPr lang="en-US" dirty="0" err="1"/>
              <a:t>kameralar</a:t>
            </a:r>
            <a:r>
              <a:rPr lang="en-US" dirty="0"/>
              <a:t>, radar, LiDAR </a:t>
            </a:r>
            <a:r>
              <a:rPr lang="en-US" dirty="0" err="1"/>
              <a:t>ve</a:t>
            </a:r>
            <a:r>
              <a:rPr lang="en-US" dirty="0"/>
              <a:t> </a:t>
            </a:r>
            <a:r>
              <a:rPr lang="en-US" dirty="0" err="1"/>
              <a:t>ultrasonik</a:t>
            </a:r>
            <a:r>
              <a:rPr lang="en-US" dirty="0"/>
              <a:t> </a:t>
            </a:r>
            <a:r>
              <a:rPr lang="en-US" dirty="0" err="1"/>
              <a:t>sensörler</a:t>
            </a:r>
            <a:r>
              <a:rPr lang="en-US" dirty="0"/>
              <a:t> </a:t>
            </a:r>
            <a:r>
              <a:rPr lang="en-US" dirty="0" err="1"/>
              <a:t>yer</a:t>
            </a:r>
            <a:r>
              <a:rPr lang="en-US" dirty="0"/>
              <a:t> </a:t>
            </a:r>
            <a:r>
              <a:rPr lang="en-US" dirty="0" err="1"/>
              <a:t>almaktadır</a:t>
            </a:r>
            <a:r>
              <a:rPr lang="en-US" dirty="0"/>
              <a:t>.</a:t>
            </a:r>
          </a:p>
        </p:txBody>
      </p:sp>
    </p:spTree>
    <p:extLst>
      <p:ext uri="{BB962C8B-B14F-4D97-AF65-F5344CB8AC3E}">
        <p14:creationId xmlns:p14="http://schemas.microsoft.com/office/powerpoint/2010/main" val="4145694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Office Theme</vt:lpstr>
      <vt:lpstr>PowerPoint Sunusu</vt:lpstr>
      <vt:lpstr>LİSELERDE BİLİM UYGULAMALARI:AKILLI TRAFİK VE YAPAY ZEKA SİSTEMLERİ</vt:lpstr>
      <vt:lpstr>OTONOM ARAÇLAR VE TARİHSEL GELİŞİM</vt:lpstr>
      <vt:lpstr>PowerPoint Sunusu</vt:lpstr>
      <vt:lpstr>PowerPoint Sunusu</vt:lpstr>
      <vt:lpstr>PowerPoint Sunusu</vt:lpstr>
      <vt:lpstr>Otonom Araç Teknolojileri </vt:lpstr>
      <vt:lpstr>PowerPoint Sunusu</vt:lpstr>
      <vt:lpstr>PowerPoint Sunusu</vt:lpstr>
      <vt:lpstr>PowerPoint Sunusu</vt:lpstr>
      <vt:lpstr>PowerPoint Sunusu</vt:lpstr>
      <vt:lpstr>Otonom Sürüş Seviyeleri: </vt:lpstr>
      <vt:lpstr>PowerPoint Sunusu</vt:lpstr>
      <vt:lpstr>DİNLEDİĞİNİZ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153</cp:revision>
  <dcterms:created xsi:type="dcterms:W3CDTF">2024-02-28T18:10:36Z</dcterms:created>
  <dcterms:modified xsi:type="dcterms:W3CDTF">2024-04-01T19:11:58Z</dcterms:modified>
</cp:coreProperties>
</file>